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notesMasterIdLst>
    <p:notesMasterId r:id="rId3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91440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3774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Code Source Code Leak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技術架構拆解 — 從大到小，逐層對照洩漏範圍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2026.03.31  |  npm @anthropic-ai/claude-code v2.1.88  |  source map exposure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4：Memory &amp; Context（洩漏詳情）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三層記憶 + prompt cache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1005840"/>
            <a:ext cx="7863840" cy="77724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0" y="107899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731520" y="107899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463040" y="102412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MEMORY.md（pointer index）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14400" y="1298448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每行 ~150 字的輕量指針，永遠載入 context window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914400" y="1517904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模型被指示把 memory 當「hint」，必須 verify against codebase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1965960"/>
            <a:ext cx="7863840" cy="77724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6" name="Shape 14"/>
          <p:cNvSpPr/>
          <p:nvPr/>
        </p:nvSpPr>
        <p:spPr>
          <a:xfrm>
            <a:off x="731520" y="203911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203911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463040" y="198424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Memory（structured markdown）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14400" y="2258568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Session Title / Current State / Task Spec / Files / Errors / Learnings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2478024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類似人類寫 coding notes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" y="2926080"/>
            <a:ext cx="7863840" cy="77724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22" name="Shape 20"/>
          <p:cNvSpPr/>
          <p:nvPr/>
        </p:nvSpPr>
        <p:spPr>
          <a:xfrm>
            <a:off x="731520" y="299923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299923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463040" y="2944368"/>
            <a:ext cx="6858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Optimization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4400" y="3218688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File-read dedup / 過大 tool output 寫 disk + preview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914400" y="3438144"/>
            <a:ext cx="7315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Auto-compaction（曾因 bug 浪費 250K API calls/day → 3 行 fix）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640080" y="3931920"/>
            <a:ext cx="7863840" cy="0"/>
          </a:xfrm>
          <a:prstGeom prst="line">
            <a:avLst/>
          </a:prstGeom>
          <a:noFill/>
          <a:ln w="6350">
            <a:solidFill>
              <a:srgbClr val="4A5568"/>
            </a:solidFill>
            <a:prstDash val="dash"/>
          </a:ln>
        </p:spPr>
      </p:sp>
      <p:sp>
        <p:nvSpPr>
          <p:cNvPr id="28" name="Shape 26"/>
          <p:cNvSpPr/>
          <p:nvPr/>
        </p:nvSpPr>
        <p:spPr>
          <a:xfrm>
            <a:off x="640080" y="4023360"/>
            <a:ext cx="3749040" cy="68580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29" name="Shape 27"/>
          <p:cNvSpPr/>
          <p:nvPr/>
        </p:nvSpPr>
        <p:spPr>
          <a:xfrm>
            <a:off x="731520" y="4096512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731520" y="409651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463040" y="404164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autoDream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22960" y="4279392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背景 sub-agent 做記憶整理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合併觀察 / 刪除矛盾 / 模糊→確定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663440" y="4023360"/>
            <a:ext cx="3749040" cy="68580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34" name="Shape 32"/>
          <p:cNvSpPr/>
          <p:nvPr/>
        </p:nvSpPr>
        <p:spPr>
          <a:xfrm>
            <a:off x="4754880" y="409651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4754880" y="409651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5486400" y="4041648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Cache 機制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46320" y="4279392"/>
            <a:ext cx="3383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種 cache-break 追蹤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sticky latches / DANGEROUS_uncached 標記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Cache 機制深入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每個 token 都是錢 — cache invalidation 從 CS 笑話變成會計問題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架構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靜態 / 動態內容用 boundary marker 分隔 — 靜態段全域 cache，動態段每次重建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System prompt 的 tool 定義、coordinator 指令等屬於靜態段，跨 session 共用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0299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種 cache-break 向量追蹤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2860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promptCacheBreakDetection.ts — 追蹤所有可能導致 cache 失效的操作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Sticky latches — 防止 mode toggle（如切換 thinking mode）破壞 prompt cache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DANGEROUS_uncachedSystemPromptSection() — 標記函數，警告開發者這段內容會破壞 cache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11810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Auto-compaction 與成本控制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37413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autoCompact.ts：曾有 1,279 sessions 出現 50+ 次連續失敗（最多 3,272 次），全域浪費 ~250K API calls/day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6210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修復：MAX_CONSECUTIVE_AUTOCOMPACT_FAILURES = 3 — 三行程式碼解決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這個 comment 帶有精確的 BigQuery 日期（2026-03-10）和數據，是典型的 data-driven fix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5：Services &amp; Infrastructure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Client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與 Claude API 通訊、streaming 處理、retry logic、token counting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支援 Anthropic first-party API 和 third-party provider 兩種模式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0299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Tracker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2860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modelCost.ts — 內含所有模型的精確定價（與 Anthropic 公開定價完全一致，無隱藏折扣）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即時追蹤每次 API 呼叫的 token 用量和費用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287121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 &amp; Feature Flags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12724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GrowthBook 整合 — 遠端控制 feature flags，hourly polling /api/claude_code/settings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37413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6+ killswitches 可以遠端改變任何用戶的行為（bypass permissions, fast mode, voice mode, analytics sink）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6210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危險變更會彈出 blocking dialog — 如果使用者拒絕，app 直接退出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39593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Hooks &amp; Migrations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421538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Hooks system — 生命週期 hook，用於 pre/post tool execution 等時機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46227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Migrations — 版本升級的 schema/config 遷移邏輯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Undercover Mode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「Do not blow your cover」— 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用途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Anthropic 員工（USER_TYPE === 'ant'）在公開 / open-source repo 使用 Claude Code 時自動啟用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指示模型從 commit messages、PR 中清除所有 AI 痕跡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0299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注入內容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2960" y="2286000"/>
            <a:ext cx="7498080" cy="41148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2313432"/>
            <a:ext cx="7132320" cy="3566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## UNDERCOVER MODE - CRITICAL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You are operating UNDERCOVER in a PUBLIC/OPEN-SOURCE repository.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NEVER include: model codenames, "Claude Code", AI mentions,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Co-Authored-By lines. Write commits as a human developer would.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640080" y="283464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關鍵設計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09067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沒有 force-OFF — 只有 force-ON（CLAUDE_CODE_UNDERCOVER=1），無法關閉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3375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外部 build 中整個函數被 dead-code elimination 移除，變成 trivial returns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367588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爭議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93192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HN 社群激烈討論：AI 撰寫的 open-source 貢獻不標示 AI 身份，是否違反社群信任？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17880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Anthropic 立場：這是防止內部 codename 洩漏，不是「假裝是人類」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Anti-Distillation 機制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防止模型蒸餾 — 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機制一：Fake Tools 注入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claude.ts 中的 ANTI_DISTILLATION_CC flag — 在 API request 中加入 anti_distillation: ['fake_tools']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Server 端收到後，靜默注入假的 tool 定義到 system prompt 中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19385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如果有人錄製 API traffic 訓練自己的模型，假 tools 會汙染訓練資料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223113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觸發條件（4 個全部為 true 才啟用）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248716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1. ANTI_DISTILLATION_CC compile-time flag  2. cli entrypoint  3. first-party API  4. GrowthBook flag = true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3405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設定 CLAUDE_CODE_DISABLE_EXPERIMENTAL_BETAS 或用 third-party provider 就能繞過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07238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機制二：Connector-text Summarization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32841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betas.ts — Server 端把 tool call 之間的 assistant text 摘要化 + 密碼學簽名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57530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後續 turn 可以從 signature 還原原始文字，但錄製者只能拿到摘要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382219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限 Anthropic 內部（USER_TYPE === 'ant'），外部用戶不受影響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0080" y="41605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現實評估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822960" y="44165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Alex Kim 分析：認真要蒸餾的人大約一小時就能讀懂繞過方法 — 真正的保護是法律，不是技術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Client Attestation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呼叫的 DRM — 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運作方式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API request 的 x-anthropic-billing-header 中嵌入 cch=00000 placeholder（5 個零）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在 request 離開 process 前，Bun 的 Zig native HTTP 層在 JS runtime 之下覆寫這 5 個 byte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19385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用 computed hash 替換 — server 端驗證 hash 確認 request 來自真正的 Claude Code binary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22768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設計巧思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Placeholder 和 hash 長度相同 → 替換不改變 Content-Length，不需要 buffer reallocation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計算發生在 Zig 層（JS runtime 之下）→ JS 層的 interceptor 完全看不到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11810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與 OpenCode 事件的關聯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37413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Anthropic 10 天前對 OpenCode 發出 legal threat — 第三方工具用 Claude Code 的 internal API 以訂閱價存取 Opus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6210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Client attestation 就是技術層面的防線 — 不只是法律信件，binary 本身就在加密證明身份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39593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繞過可能性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421538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整個機制受 compile-time flag NATIVE_CLIENT_ATTESTATION 控制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46227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用 stock Bun 或 Node 跑 JS bundle → placeholder 保持 00000 到達 server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22960" y="47091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Server 端 _parse_cc_header 註解提到「tolerates unknown extra fields」→ 驗證可能不如想像嚴格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Frustration Detection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 Regex 偵測用戶情緒 — 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實作方式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userPromptKeywords.ts 中定義了一個 regex pattern 偵測用戶是否在罵髒話 / 表達挫折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173736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完整 regex（洩漏）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22960" y="1993392"/>
            <a:ext cx="7498080" cy="36576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020824"/>
            <a:ext cx="7132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/\b(wtf|wth|ffs|omfg|shit(ty)?|dumbass|horrible|awful|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piss(ed|ing)? off|piece of (shit|crap)|what the (fuck|hell)|</a:t>
            </a:r>
            <a:endParaRPr lang="en-US" sz="800" dirty="0"/>
          </a:p>
          <a:p>
            <a:pPr indent="0" marL="0">
              <a:buNone/>
            </a:pPr>
            <a:r>
              <a:rPr lang="en-US" sz="800" dirty="0">
                <a:solidFill>
                  <a:srgbClr val="EF9F27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fuck you|screw (this|you)|so frustrating|this sucks|damn it)\b/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640080" y="249631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用途推測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275234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匹配結果可能用於 telemetry（追蹤用戶滿意度）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299923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或者用於調整模型回應語氣（偵測到挫折時更有同理心）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24612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具體用途在洩漏的 code 中沒有完全清楚，但 regex 本身完整暴露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358444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社群反應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84048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HN 最多人討論的發現之一 — 一個 LLM 公司用 regex 做情緒分析被認為是「peak irony」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08736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但也有人指出：regex 比 LLM inference 快數千倍、成本為零 — sometimes regex is the right tool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KAIROS：Autonomous Daemon Mode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永遠在線的自主 agent — Gated（108 modules 之一）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概念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KAIROS（古希臘語「在正確的時機」）— 被引用超過 150 次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代表 AI coding tool 從 reactive（等使用者輸入）到 proactive（主動行動）的根本轉變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0299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架構（從 scaffolding 推測）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2860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Append-only 日誌 — 每天記錄觀察、決策和行動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&lt;tick&gt; prompt — 定期收到系統 tick，觸發自主思考和行動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每 5 分鐘 cron refresh — 持續關注專案狀態變化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0266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GitHub webhook 訂閱 — 監聽 PR、issue、commit 等事件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2735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Push notification — 可以主動通知使用者重要發現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361188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專屬 tools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KAIROS 有自己的 tool set，是 regular Claude Code 沒有的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1148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包含 background session 管理和 autoDream 記憶鞏固觸發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" y="44531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洩漏狀態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7091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核心實作被 compile-time elimination 排除 — 只有 feature flag 引用和 scaffolding 可見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22960" y="495604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被社群認為是「洩漏中比 code 本身更有價值的產品路線圖」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autoDream：Memory Consolidation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的「做夢」機制 — Gated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概念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一個 background sub-agent，在使用者閒置時執行「記憶鞏固」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命名參考人類睡眠中的記憶整理過程 — system prompt 直接說：「你正在做夢」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0299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三階段流程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2860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Phase 1 — Gather Recent Signal：從 daily logs、drifted memories、transcript search 收集新資訊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Phase 2 — Consolidate：寫入或更新 memory files，相對日期轉絕對日期，刪除矛盾事實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Phase 3 — Prune and Index：保持 MEMORY.md &lt; 200 行 / ~25KB，移除過期指針，解決衝突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11810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安全限制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37413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Dream sub-agent 只有 read-only bash — 可以看專案但不能修改任何東西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6210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純粹是記憶整理，不會在背景偷偷改 code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39593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意義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421538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使用者回到 session 時，agent 的 context 已經被整理和準備好了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46227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這和你的 OpenClaw sub-agent 閒暇找論文的構想非常類似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其他 Gated Features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Voice, Buddy, Computer Use, Ant-only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Mode（push-to-talk）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語音輸入介面 — 按住說話，放開送出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限 Pro/Max subscription，feature flag gated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19385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完整實作在 voice/ 目錄，但被 compile-time elimination 排除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22768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Buddy Companion（Tamagotchi）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終端裡的虛擬寵物 — 18 species（Pebblecrab 到 Nebulynx），6 種稀有度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Mulberry32 PRNG 基於 userId hash — 同一使用者永遠拿到同一隻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0266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1% shiny chance，Shiny Legendary 機率 0.01% — 有 RPG stats: DEBUGGING, PATIENCE, CHAOS, WISDOM, SNARK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2735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April 1-7 teaser window → May 2026 正式上線（April Fools 彩蛋？）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361188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Use（"Chicago"）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基於 @ant/computer-use-mcp — 截圖、滑鼠/鍵盤輸入、座標轉換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1148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限 Max/Pro subscription（ant bypass for internal users）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" y="44531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Ant-only Internal Tools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7091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只對 USER_TYPE === 'ant' 啟用的工具 — 具體功能不詳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22960" y="495604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17 unreleased tools 同樣在 feature flag 後面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發生了什麼事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868680" y="1115568"/>
            <a:ext cx="146304" cy="146304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5" name="Shape 3"/>
          <p:cNvSpPr/>
          <p:nvPr/>
        </p:nvSpPr>
        <p:spPr>
          <a:xfrm>
            <a:off x="941832" y="1261872"/>
            <a:ext cx="0" cy="402336"/>
          </a:xfrm>
          <a:prstGeom prst="line">
            <a:avLst/>
          </a:prstGeom>
          <a:noFill/>
          <a:ln w="19050">
            <a:solidFill>
              <a:srgbClr val="4A556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0" y="100584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清晨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188720" y="1005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v2.1.88 發布到 npm，內含 59.8MB .map 檔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868680" y="1664208"/>
            <a:ext cx="146304" cy="146304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9" name="Shape 7"/>
          <p:cNvSpPr/>
          <p:nvPr/>
        </p:nvSpPr>
        <p:spPr>
          <a:xfrm>
            <a:off x="941832" y="1810512"/>
            <a:ext cx="0" cy="402336"/>
          </a:xfrm>
          <a:prstGeom prst="line">
            <a:avLst/>
          </a:prstGeom>
          <a:noFill/>
          <a:ln w="19050">
            <a:solidFill>
              <a:srgbClr val="4A55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0" y="155448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04:23 ET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188720" y="155448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研究員 Chaofan Shou 發現並公開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868680" y="2212848"/>
            <a:ext cx="146304" cy="146304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13" name="Shape 11"/>
          <p:cNvSpPr/>
          <p:nvPr/>
        </p:nvSpPr>
        <p:spPr>
          <a:xfrm>
            <a:off x="941832" y="2359152"/>
            <a:ext cx="0" cy="402336"/>
          </a:xfrm>
          <a:prstGeom prst="line">
            <a:avLst/>
          </a:prstGeom>
          <a:noFill/>
          <a:ln w="19050">
            <a:solidFill>
              <a:srgbClr val="4A55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0" y="210312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數小時內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88720" y="21031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1,900 檔 / 512K 行 TypeScript 被 mirror 到 GitHub, fork 41,500+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68680" y="2761488"/>
            <a:ext cx="146304" cy="146304"/>
          </a:xfrm>
          <a:prstGeom prst="ellipse">
            <a:avLst/>
          </a:prstGeom>
          <a:solidFill>
            <a:srgbClr val="E24B4A"/>
          </a:solidFill>
          <a:ln/>
        </p:spPr>
      </p:sp>
      <p:sp>
        <p:nvSpPr>
          <p:cNvPr id="17" name="Text 15"/>
          <p:cNvSpPr/>
          <p:nvPr/>
        </p:nvSpPr>
        <p:spPr>
          <a:xfrm>
            <a:off x="0" y="2651760"/>
            <a:ext cx="777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同日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188720" y="265176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確認：「packaging issue, human error」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120640" y="1005840"/>
            <a:ext cx="3657600" cy="20116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120640" y="1005840"/>
            <a:ext cx="64008" cy="2011680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1" name="Text 19"/>
          <p:cNvSpPr/>
          <p:nvPr/>
        </p:nvSpPr>
        <p:spPr>
          <a:xfrm>
            <a:off x="5349240" y="1051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Cause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5349240" y="1371600"/>
            <a:ext cx="32461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Bun bundler 預設產生 .map 檔
</a:t>
            </a:r>
            <a:pPr indent="0" marL="0">
              <a:buNone/>
            </a:pPr>
            <a:r>
              <a:rPr lang="en-US" sz="1100" b="1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sourcesContent</a:t>
            </a:r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 欄位嵌入所有原始碼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團隊忘了在 .npmignore 排除 *.map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→ publish 時一併上傳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→ 任何人都能還原完整 source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40080" y="3383280"/>
            <a:ext cx="7863840" cy="146304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822960" y="34747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技術本質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822960" y="3749040"/>
            <a:ext cx="749808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Anthropic 的 CLI coding agent — 包裹在 Claude 模型外面的 </a:t>
            </a:r>
            <a:pPr indent="0" marL="0">
              <a:buNone/>
            </a:pPr>
            <a:r>
              <a:rPr lang="en-US" sz="1100" b="1" dirty="0">
                <a:solidFill>
                  <a:srgbClr val="F0997B"/>
                </a:solidFill>
              </a:rPr>
              <a:t>agentic harness</a:t>
            </a:r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洩漏的是 harness 完整原始碼（TypeScript + Bun + Ink TUI），</a:t>
            </a:r>
            <a:endParaRPr lang="en-US" sz="1100" dirty="0"/>
          </a:p>
          <a:p>
            <a:pPr indent="0" marL="0">
              <a:buNone/>
            </a:pPr>
            <a:r>
              <a:rPr lang="en-US" sz="1100" b="1" dirty="0">
                <a:solidFill>
                  <a:srgbClr val="E24B4A"/>
                </a:solidFill>
              </a:rPr>
              <a:t>不包含模型權重</a:t>
            </a:r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。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Harness 負責：prompt 建構 → context 管理 → tool 權限 → multi-agent 編排 → memory → security。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</a:rPr>
              <a:t>接下來先看高層概念，再逐層拆解洩漏細節。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洩漏的內部情報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codenames + 品質指標 + 其他細節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64008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Codenames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822960" y="132588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Capybara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2286000" y="13258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4.6 variant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22960" y="161848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Fennec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286000" y="161848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Opus 4.6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822960" y="1911096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Numbat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286000" y="19110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未發布，仍在測試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2203704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Tengu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286000" y="220370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flag 命名用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02920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品質指標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0" y="1325880"/>
            <a:ext cx="3566160" cy="1005840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6" name="Text 14"/>
          <p:cNvSpPr/>
          <p:nvPr/>
        </p:nvSpPr>
        <p:spPr>
          <a:xfrm>
            <a:off x="5166360" y="1371600"/>
            <a:ext cx="32918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B4C0CF"/>
                </a:solidFill>
              </a:rPr>
              <a:t>Capybara v4: </a:t>
            </a:r>
            <a:pPr indent="0" marL="0">
              <a:buNone/>
            </a:pPr>
            <a:r>
              <a:rPr lang="en-US" sz="1100" dirty="0">
                <a:solidFill>
                  <a:srgbClr val="5DCAA5"/>
                </a:solidFill>
              </a:rPr>
              <a:t>false claims 16.7%
</a:t>
            </a:r>
            <a:pPr indent="0" marL="0">
              <a:buNone/>
            </a:pPr>
            <a:r>
              <a:rPr lang="en-US" sz="1100" b="1" dirty="0">
                <a:solidFill>
                  <a:srgbClr val="B4C0CF"/>
                </a:solidFill>
              </a:rPr>
              <a:t>Capybara v8: </a:t>
            </a:r>
            <a:pPr indent="0" marL="0">
              <a:buNone/>
            </a:pPr>
            <a:r>
              <a:rPr lang="en-US" sz="1100" dirty="0">
                <a:solidFill>
                  <a:srgbClr val="E24B4A"/>
                </a:solidFill>
              </a:rPr>
              <a:t>false claims 29-30%
</a:t>
            </a:r>
            <a:pPr indent="0" marL="0">
              <a:buNone/>
            </a:pPr>
            <a:r>
              <a:rPr lang="en-US" sz="900" i="1" dirty="0">
                <a:solidFill>
                  <a:srgbClr val="8A9BB0"/>
                </a:solidFill>
              </a:rPr>
              <a:t>（v8 退步了）
</a:t>
            </a:r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</a:rPr>
              <a:t>另有 assertiveness counterweight</a:t>
            </a:r>
            <a:endParaRPr lang="en-US" sz="11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</a:rPr>
              <a:t>防模型重構過於 aggressive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2560320"/>
            <a:ext cx="7863840" cy="0"/>
          </a:xfrm>
          <a:prstGeom prst="line">
            <a:avLst/>
          </a:prstGeom>
          <a:noFill/>
          <a:ln w="6350">
            <a:solidFill>
              <a:srgbClr val="4A5568"/>
            </a:solidFill>
            <a:prstDash val="dash"/>
          </a:ln>
        </p:spPr>
      </p:sp>
      <p:sp>
        <p:nvSpPr>
          <p:cNvPr id="18" name="Text 16"/>
          <p:cNvSpPr/>
          <p:nvPr/>
        </p:nvSpPr>
        <p:spPr>
          <a:xfrm>
            <a:off x="640080" y="2651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其他細節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" y="297180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44 個 feature flags 完整清單（20 個 unshipped）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282696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GrowthBook 遠端控制 — 6+ killswitches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359359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print.ts = 5,594 行，一個 function 3,167 行、12 層 nesting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3904488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使用 Axios — 同日 Axios 剛被 supply-chain 攻擊（RAT）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215384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187 個 spinner 動詞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22960" y="4526280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Bun bug oven-sh/bun#28001（3/11 filed）— source maps 在 production 也會 serve</a:t>
            </a:r>
            <a:endParaRPr lang="en-US" sz="1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Clean-Room Rewrite 法律框架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為什麼 DMCA 擋不住語言翻譯的重寫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核心原則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Copyright 保護的是 expression（程式碼的具體寫法），不是 idea（架構、演算法、行為）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把 TypeScript 翻譯成 Python 或 Rust，只要不逐行對照原始碼，就是「新的創作表達」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18013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法律先例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20574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Phoenix Technologies v. IBM (1984) — clean-room 逆向工程 BIOS 合法；一組人讀原始碼寫規格書，另一組人只看規格書寫程式碼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23042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Baker v. Selden (1879) — 著作權保護表達，不保護 idea、方法或行為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17 U.S.C. § 107 Fair Use — 對公開可得軟體的分析和評論受 fair use 保護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288950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實際效果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314553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Anthropic 對直接 mirror 原始 TS source 的 repo 發出 DMCA takedown — 有效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3924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但對 claw-code（Python）和 Kuberwastaken（Rust）這類語言翻譯的 rewrite — DMCA 無效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73075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生成程式碼的灰色地帶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98678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Gergely Orosz（The Pragmatic Engineer）：「Brilliant or scary — rewrite 不侵權，DMCA 拿不下來」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23367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DC Circuit (2025) 裁定 AI 生成的作品不自動享有著作權 — 如果 Claude Code 本身大量由 Claude 撰寫，Anthropic 的著作權主張會更模糊</a:t>
            </a:r>
            <a:endParaRPr lang="en-US" sz="1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claw-code：Python Clean-Room Rewrite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instructkr/claw-code — GitHub 史上最快 30K stars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背景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作者 Sigrid Jin（@instructkr）— WSJ 報導的 Claude Code 超級用戶，去年個人消耗 250 億 tokens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凌晨 4 點被通知吵醒，女友擔心他光是機器上有這份 code 就會被 Anthropic 告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決定直接用 Python 從頭重寫，天亮前推上 GitHub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0482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技術方法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23042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使用 oh-my-codex（OmX）— 建構在 OpenAI Codex 上的 workflow 層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$team mode 做平行 code review；$ralph mode 做持續執行迴圈 + architect-level 驗證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從讀懂原始 harness 結構到產出完整 Python tree + tests，全程由 OmX orchestration 驅動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31363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Python workspace 模組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3924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main.py (CLI) / query_engine.py (summary) / tools.py / commands.py / task.py / models.py / port_manifest.py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63931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現狀與限制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89534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尚非完整 1:1 runtime equivalent — Python tree 的可執行 runtime slices 少於原始 TS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14223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但架構 patterns（agent loop, tool wiring, coordinator）已還原；同步在 dev/rust branch 進行 Rust 重寫</a:t>
            </a:r>
            <a:endParaRPr lang="en-US" sz="1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Kuberwastaken：Rust Clean-Room + 架構分析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最完整的洩漏程式碼分析與 Rust 重寫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兩階段 clean-room 流程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Phase 1 — Specification：一個 AI agent 分析原始碼，產出詳盡的行為規格書（spec/ 目錄）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涵蓋 architecture、data flows、tool contracts、system designs — 不攜帶任何原始碼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Phase 2 — Implementation：另一個 AI agent 只看 spec 寫 idiomatic Rust，從未參考原始 TypeScript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95681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重現的是「行為」而非「表達」— 完全對照 Phoenix v. IBM clean-room 先例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29514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實作架構（src-rust/crates/）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多 crate workspace — cli, core, api, engine, tools, permissions, config 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用 ratatui 取代 React/Ink 做 TUI；原生 Rust async 取代 Node.js streaming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31363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分析貢獻（README breakdown）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22960" y="33924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目前網路上最詳細的 Claude Code 架構分析 — Buddy、KAIROS、autoDream、Coordinator、ULTRAPLAN 逐一拆解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22960" y="36393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發現 Undercover Mode 的「Do not blow your cover」prompt 並引發 HN 大量討論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886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指出 .map 洩漏的諷刺：「他們建了一整套 Undercover Mode 防洩漏... 結果 source 直接隨 .map 出貨」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080" y="42245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22960" y="44805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被多家媒體（Decrypt, The Register, DEV Community）引用為主要分析來源</a:t>
            </a:r>
            <a:endParaRPr lang="en-US" sz="1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 #41568 + Anthropic 回應 + 其他 Mirror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從官方 PR 到去中心化存檔 — 洩漏無法收回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 #41568：直接對 Anthropic 官方 repo 發 PR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提交者 mehmoodosman — 16-crate Cargo workspace 的完整 Rust 重寫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涵蓋 claude-core / claude-api / claude-engine / claude-tools / claude-tui / claude-cli / claude-permissions 等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包含完整 SSE streaming、tool orchestration loop、ratatui TUI — 對 anthropics/claude-code main branch 發 PR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95681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目前狀態：Open（未被 merge 也未被 close）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29514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5B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的官方回應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聲明：「release packaging issue caused by human error, not a security breach」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「No sensitive customer data or credentials were involved or exposed」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30449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發出 DMCA takedown — 部分原始 TS mirror 下架或轉型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2918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建議用戶改用 standalone binary installer（繞過 npm dependency chain）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6301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無法收回的現實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886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sanbuphy — 原始 TS source 完整存檔 + Deep Analysis Reports（telemetry, codenames, undercover, roadmap）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1330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Gitlawb — 去中心化 git 平台 mirror，聲明「Will never be taken down」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3799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ccleaks.com — 專門網站持續追蹤 Claude Code 洩漏內容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22960" y="46268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原始上傳者（nirholas）改為 Python feature port + MCP server explorer，避免法律風險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822960" y="4873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Decrypt 總結：「Anthropic didn't mean to open-source Claude Code. But they effectively did.」</a:t>
            </a:r>
            <a:endParaRPr lang="en-US" sz="1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為什麼這次洩漏如此重要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用「頂級餐廳的廚房管理手冊」理解這件事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秘方 vs. 廚房 SOP — 一個關鍵認知翻轉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以前大家以為 AI 產品的競爭力只來自「大腦有多聰明」（模型權重 = 獨家秘方）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這次洩漏揭露了殘酷的秘密：讓 AI 真正好用的關鍵，是外面那套 software harness（= 廚房 SOP）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Sebastian Raschka（LLM 研究者）：「如果把這套 harness 套在 DeepSeek 或其他模型上，也能達到很強的 coding 表現」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0482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這套「SOP」教了 AI 什麼？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23042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記住客人的喜好 → 三層 Memory 架構（MEMORY.md / Session Memory / Context Optimization）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分配工作給二廚 → Multi-agent Coordinator（Sub-agent fork、平行任務）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防止出錯上菜 → 23 道 Bash security 檢查 + Permission gate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30449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記住哪道菜做過了 → Prompt cache + File-read dedup（不重複處理）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2918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休息時整理筆記 → autoDream 背景記憶鞏固（「你正在做夢」）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6301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eWeek 的精準分析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886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「OpenAI 主動 open-source harness → 賭 moat 在模型本身。Anthropic 把 harness 保密 → 暗示 harness 才是核心資產。」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1330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「這次洩漏之所以重要，是因為 Anthropic 自己相信 harness 是王冠上的寶石 — 然後它就被拖到陽光下了。」</a:t>
            </a:r>
            <a:endParaRPr lang="en-US" sz="10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對產業競爭格局的影響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換個大腦，照樣發威 — 門檻被大幅降低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競爭者現在可以做什麼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即使沒有 Claude 模型本身，拿到這本「完美的廚房管理手冊」後：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接上便宜的開源模型（DeepSeek、Qwen、Llama）→ 照著洩漏的 harness 設計來管理 → 以極低成本打造 production-grade agent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Fortune：「洩漏允許競爭者 reverse-engineer harness 的運作方式，用這些知識改善自己的產品」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0482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vs Closed 策略的對比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822960" y="23042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OpenAI — 主動 open-source Codex CLI harness（Apache-2.0），賭模型和生態系才是 moat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Google — Gemini CLI 也 open-source agent SDK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Anthropic — 保持 harness closed-source，暗示 harness 是差異化關鍵 → 現在意外被公開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30449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這讓 Anthropic 陷入尷尬：競品是故意公開的，自己是不小心洩漏的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38328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Apiyi 的產業比喻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36393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「短期對 Anthropic 是壞事（商業機密暴露），但長期對產業是好事」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822960" y="3886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「這提供了第一個完整的 production-grade AI Agent 架構參考 — 可能像 Android 開源一樣推動整個生態系發展」</a:t>
            </a:r>
            <a:endParaRPr lang="en-US" sz="1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對開發者和安全的影響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設計模式公開化 + 安全風險具體化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9601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設計模式的民主化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2960" y="12161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claw-code 證明了：一個開發者一個晚上就能用洩漏的架構模式重建 harness → 門檻從「數年 R&amp;D」降到「數小時」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822960" y="14630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全世界的工程師現在都能學到業界最頂尖的 agentic AI 設計模式：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822960" y="17099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    context entropy 如何解決、prompt cache 如何設計、multi-agent 如何編排、memory 如何分層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95681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The Neuron：「這不只是洩漏程式碼 — 它暴露了一個 serious AI coding product 如何解決 agent 可靠性的核心問題」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295144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安全風險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25511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Hooks 和 MCP server 的 orchestration logic 完整暴露 → 攻擊者可以設計惡意 repo 繞過 trust prompt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822960" y="27980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23 道 bash security 的具體實作公開 → 知道防什麼就知道怎麼繞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30449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Anti-distillation 的觸發條件和繞過方法一目了然（Alex Kim：「大約一小時就能讀懂繞過方法」）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2918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同日 Axios npm supply-chain attack（RAT）→ 3/31 00:21-03:29 UTC 安裝的用戶可能已中招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63016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對你（Agentic AI 開發者）的意義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8862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三層 memory 架構可以直接應用到 OpenClaw / Bob 等 agentic AI 專案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41330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Coordinator mode 的 prompt-based orchestration 是 multi-agent 系統設計的教科書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3799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autoDream 的「做夢」概念 — 與你之前想讓 sub-agent 閒暇找論文的構想完全吻合</a:t>
            </a:r>
            <a:endParaRPr lang="en-US" sz="10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洩漏範圍總結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按層統計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1051560"/>
            <a:ext cx="2103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2743200" y="1051560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Leaked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303520" y="10515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Gated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498080" y="105156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1371600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137160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User Interface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2743200" y="137160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CLI/Ink/Cmds/Keys/Renderer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303520" y="137160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Voice, Buddy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406640" y="1499616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18" name="Shape 16"/>
          <p:cNvSpPr/>
          <p:nvPr/>
        </p:nvSpPr>
        <p:spPr>
          <a:xfrm>
            <a:off x="7406640" y="1499616"/>
            <a:ext cx="653796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19" name="Text 17"/>
          <p:cNvSpPr/>
          <p:nvPr/>
        </p:nvSpPr>
        <p:spPr>
          <a:xfrm>
            <a:off x="7406640" y="1499616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65%</a:t>
            </a:r>
            <a:endParaRPr lang="en-US" sz="800" dirty="0"/>
          </a:p>
        </p:txBody>
      </p:sp>
      <p:sp>
        <p:nvSpPr>
          <p:cNvPr id="20" name="Shape 18"/>
          <p:cNvSpPr/>
          <p:nvPr/>
        </p:nvSpPr>
        <p:spPr>
          <a:xfrm>
            <a:off x="640080" y="1847088"/>
            <a:ext cx="7863840" cy="420624"/>
          </a:xfrm>
          <a:prstGeom prst="rect">
            <a:avLst/>
          </a:prstGeom>
          <a:solidFill>
            <a:srgbClr val="0F1923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1847088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Core Agent Loop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743200" y="184708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QueryEngine/Task/Coord/Sub-agents/Prompt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303520" y="1847088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ULTRAPLAN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7406640" y="1975104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25" name="Shape 23"/>
          <p:cNvSpPr/>
          <p:nvPr/>
        </p:nvSpPr>
        <p:spPr>
          <a:xfrm>
            <a:off x="7406640" y="1975104"/>
            <a:ext cx="854964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26" name="Text 24"/>
          <p:cNvSpPr/>
          <p:nvPr/>
        </p:nvSpPr>
        <p:spPr>
          <a:xfrm>
            <a:off x="7406640" y="197510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85%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640080" y="2322576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28" name="Text 26"/>
          <p:cNvSpPr/>
          <p:nvPr/>
        </p:nvSpPr>
        <p:spPr>
          <a:xfrm>
            <a:off x="731520" y="2322576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Tool System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743200" y="2322576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 tools/Security/Permission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303520" y="2322576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Use, 17 tools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7406640" y="2450592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32" name="Shape 30"/>
          <p:cNvSpPr/>
          <p:nvPr/>
        </p:nvSpPr>
        <p:spPr>
          <a:xfrm>
            <a:off x="7406640" y="2450592"/>
            <a:ext cx="704088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33" name="Text 31"/>
          <p:cNvSpPr/>
          <p:nvPr/>
        </p:nvSpPr>
        <p:spPr>
          <a:xfrm>
            <a:off x="7406640" y="2450592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70%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640080" y="2798064"/>
            <a:ext cx="7863840" cy="420624"/>
          </a:xfrm>
          <a:prstGeom prst="rect">
            <a:avLst/>
          </a:prstGeom>
          <a:solidFill>
            <a:srgbClr val="0F1923"/>
          </a:solidFill>
          <a:ln/>
        </p:spPr>
      </p:sp>
      <p:sp>
        <p:nvSpPr>
          <p:cNvPr id="35" name="Text 33"/>
          <p:cNvSpPr/>
          <p:nvPr/>
        </p:nvSpPr>
        <p:spPr>
          <a:xfrm>
            <a:off x="731520" y="2798064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Memory &amp; Context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2743200" y="279806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MEMORY.md/Session/Dedup/Cache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303520" y="2798064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autoDream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406640" y="2926080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39" name="Shape 37"/>
          <p:cNvSpPr/>
          <p:nvPr/>
        </p:nvSpPr>
        <p:spPr>
          <a:xfrm>
            <a:off x="7406640" y="2926080"/>
            <a:ext cx="804672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40" name="Text 38"/>
          <p:cNvSpPr/>
          <p:nvPr/>
        </p:nvSpPr>
        <p:spPr>
          <a:xfrm>
            <a:off x="7406640" y="29260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80%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640080" y="3273552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42" name="Text 40"/>
          <p:cNvSpPr/>
          <p:nvPr/>
        </p:nvSpPr>
        <p:spPr>
          <a:xfrm>
            <a:off x="731520" y="3273552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Services &amp; Infra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2743200" y="3273552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全部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303520" y="3273552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406640" y="3401568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46" name="Shape 44"/>
          <p:cNvSpPr/>
          <p:nvPr/>
        </p:nvSpPr>
        <p:spPr>
          <a:xfrm>
            <a:off x="7406640" y="3401568"/>
            <a:ext cx="1005840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47" name="Text 45"/>
          <p:cNvSpPr/>
          <p:nvPr/>
        </p:nvSpPr>
        <p:spPr>
          <a:xfrm>
            <a:off x="7406640" y="3401568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100%</a:t>
            </a:r>
            <a:endParaRPr lang="en-US" sz="800" dirty="0"/>
          </a:p>
        </p:txBody>
      </p:sp>
      <p:sp>
        <p:nvSpPr>
          <p:cNvPr id="48" name="Shape 46"/>
          <p:cNvSpPr/>
          <p:nvPr/>
        </p:nvSpPr>
        <p:spPr>
          <a:xfrm>
            <a:off x="640080" y="3749040"/>
            <a:ext cx="7863840" cy="420624"/>
          </a:xfrm>
          <a:prstGeom prst="rect">
            <a:avLst/>
          </a:prstGeom>
          <a:solidFill>
            <a:srgbClr val="0F1923"/>
          </a:solidFill>
          <a:ln/>
        </p:spPr>
      </p:sp>
      <p:sp>
        <p:nvSpPr>
          <p:cNvPr id="49" name="Text 47"/>
          <p:cNvSpPr/>
          <p:nvPr/>
        </p:nvSpPr>
        <p:spPr>
          <a:xfrm>
            <a:off x="731520" y="374904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Security &amp; Defense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2743200" y="3749040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全部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5303520" y="3749040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7406640" y="3877056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53" name="Shape 51"/>
          <p:cNvSpPr/>
          <p:nvPr/>
        </p:nvSpPr>
        <p:spPr>
          <a:xfrm>
            <a:off x="7406640" y="3877056"/>
            <a:ext cx="1005840" cy="164592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54" name="Text 52"/>
          <p:cNvSpPr/>
          <p:nvPr/>
        </p:nvSpPr>
        <p:spPr>
          <a:xfrm>
            <a:off x="7406640" y="3877056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100%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640080" y="4224528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56" name="Text 54"/>
          <p:cNvSpPr/>
          <p:nvPr/>
        </p:nvSpPr>
        <p:spPr>
          <a:xfrm>
            <a:off x="731520" y="4224528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Gated Features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2743200" y="4224528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(scaffolding)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303520" y="4224528"/>
            <a:ext cx="2011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108 modules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7406640" y="4352544"/>
            <a:ext cx="1005840" cy="164592"/>
          </a:xfrm>
          <a:prstGeom prst="rect">
            <a:avLst/>
          </a:prstGeom>
          <a:solidFill>
            <a:srgbClr val="4A5568"/>
          </a:solidFill>
          <a:ln/>
        </p:spPr>
      </p:sp>
      <p:sp>
        <p:nvSpPr>
          <p:cNvPr id="60" name="Shape 58"/>
          <p:cNvSpPr/>
          <p:nvPr/>
        </p:nvSpPr>
        <p:spPr>
          <a:xfrm>
            <a:off x="7406640" y="4352544"/>
            <a:ext cx="50292" cy="164592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61" name="Text 59"/>
          <p:cNvSpPr/>
          <p:nvPr/>
        </p:nvSpPr>
        <p:spPr>
          <a:xfrm>
            <a:off x="7406640" y="4352544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0EDE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5%</a:t>
            </a:r>
            <a:endParaRPr lang="en-US" sz="800" dirty="0"/>
          </a:p>
        </p:txBody>
      </p:sp>
      <p:sp>
        <p:nvSpPr>
          <p:cNvPr id="62" name="Shape 60"/>
          <p:cNvSpPr/>
          <p:nvPr/>
        </p:nvSpPr>
        <p:spPr>
          <a:xfrm>
            <a:off x="640080" y="4754880"/>
            <a:ext cx="7863840" cy="274320"/>
          </a:xfrm>
          <a:prstGeom prst="rect">
            <a:avLst/>
          </a:prstGeom>
          <a:solidFill>
            <a:srgbClr val="1E3040"/>
          </a:solidFill>
          <a:ln/>
        </p:spPr>
      </p:sp>
      <p:sp>
        <p:nvSpPr>
          <p:cNvPr id="63" name="Text 61"/>
          <p:cNvSpPr/>
          <p:nvPr/>
        </p:nvSpPr>
        <p:spPr>
          <a:xfrm>
            <a:off x="822960" y="4754880"/>
            <a:ext cx="7498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核心 harness（Layer 1-6）大部分洩漏；Gated（Layer 7）幾乎沒有。模型權重不受影響。</a:t>
            </a:r>
            <a:endParaRPr lang="en-US" sz="10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640080" y="914400"/>
            <a:ext cx="786384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640080" y="914400"/>
            <a:ext cx="64008" cy="822960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96012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Harness 才是核心競爭力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1261872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dedup、session memory、prompt cache、sub-agent fork — 這些工程設計讓 Claude Code 遠超 web UI。可套用在任何 LLM 上。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640080" y="1920240"/>
            <a:ext cx="786384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640080" y="1920240"/>
            <a:ext cx="64008" cy="822960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19659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全線暴露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868680" y="2267712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Undercover / Anti-distill / Client attestation / Bash security 完整實作洩漏。攻擊者可設計針對性繞過。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40080" y="2926080"/>
            <a:ext cx="786384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40080" y="2926080"/>
            <a:ext cx="64008" cy="822960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297180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Feature flags = 產品路線圖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68680" y="3273552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flags / 20 unshipped — KAIROS、Voice、Computer Use。競爭者有了明確追趕目標。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40080" y="3931920"/>
            <a:ext cx="786384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40080" y="3931920"/>
            <a:ext cx="64008" cy="822960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3977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pipeline 是最弱環節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4279392"/>
            <a:ext cx="7406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花大量精力做 Undercover Mode 防 AI 洩漏，真正洩漏來自 .npmignore 少了 *.map。Bun bug #28001 可能是根因。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Core Agent Loop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每一次互動的核心迴圈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137160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88720"/>
            <a:ext cx="1371600" cy="54864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1243584"/>
            <a:ext cx="13716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Input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1965960" y="1188720"/>
            <a:ext cx="137160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1965960" y="1188720"/>
            <a:ext cx="1371600" cy="54864"/>
          </a:xfrm>
          <a:prstGeom prst="rect">
            <a:avLst/>
          </a:prstGeom>
          <a:solidFill>
            <a:srgbClr val="85B7EB"/>
          </a:solidFill>
          <a:ln/>
        </p:spPr>
      </p:sp>
      <p:sp>
        <p:nvSpPr>
          <p:cNvPr id="10" name="Text 8"/>
          <p:cNvSpPr/>
          <p:nvPr/>
        </p:nvSpPr>
        <p:spPr>
          <a:xfrm>
            <a:off x="1965960" y="1243584"/>
            <a:ext cx="13716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messages[]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566160" y="1188720"/>
            <a:ext cx="137160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566160" y="1188720"/>
            <a:ext cx="1371600" cy="54864"/>
          </a:xfrm>
          <a:prstGeom prst="rect">
            <a:avLst/>
          </a:prstGeom>
          <a:solidFill>
            <a:srgbClr val="AFA9EC"/>
          </a:solidFill>
          <a:ln/>
        </p:spPr>
      </p:sp>
      <p:sp>
        <p:nvSpPr>
          <p:cNvPr id="13" name="Text 11"/>
          <p:cNvSpPr/>
          <p:nvPr/>
        </p:nvSpPr>
        <p:spPr>
          <a:xfrm>
            <a:off x="3566160" y="1243584"/>
            <a:ext cx="13716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166360" y="1188720"/>
            <a:ext cx="137160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166360" y="1188720"/>
            <a:ext cx="1371600" cy="54864"/>
          </a:xfrm>
          <a:prstGeom prst="rect">
            <a:avLst/>
          </a:prstGeom>
          <a:solidFill>
            <a:srgbClr val="EF9F27"/>
          </a:solidFill>
          <a:ln/>
        </p:spPr>
      </p:sp>
      <p:sp>
        <p:nvSpPr>
          <p:cNvPr id="16" name="Text 14"/>
          <p:cNvSpPr/>
          <p:nvPr/>
        </p:nvSpPr>
        <p:spPr>
          <a:xfrm>
            <a:off x="5166360" y="1243584"/>
            <a:ext cx="13716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Parse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1737360" y="137160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A5568"/>
                </a:solidFill>
              </a:rPr>
              <a:t>→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3337560" y="137160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A5568"/>
                </a:solidFill>
              </a:rPr>
              <a:t>→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4937760" y="1371600"/>
            <a:ext cx="274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A5568"/>
                </a:solidFill>
              </a:rPr>
              <a:t>→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6858000" y="1188720"/>
            <a:ext cx="1920240" cy="82296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858000" y="1188720"/>
            <a:ext cx="1920240" cy="54864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22" name="Text 20"/>
          <p:cNvSpPr/>
          <p:nvPr/>
        </p:nvSpPr>
        <p:spPr>
          <a:xfrm>
            <a:off x="6858000" y="1243584"/>
            <a:ext cx="192024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tool_use?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→ Loop back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537960" y="13716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4A5568"/>
                </a:solidFill>
              </a:rPr>
              <a:t>→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457200" y="2377440"/>
            <a:ext cx="2468880" cy="237744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pic>
        <p:nvPicPr>
          <p:cNvPr id="2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514600"/>
            <a:ext cx="320040" cy="320040"/>
          </a:xfrm>
          <a:prstGeom prst="rect">
            <a:avLst/>
          </a:prstGeom>
        </p:spPr>
      </p:pic>
      <p:sp>
        <p:nvSpPr>
          <p:cNvPr id="26" name="Text 23"/>
          <p:cNvSpPr/>
          <p:nvPr/>
        </p:nvSpPr>
        <p:spPr>
          <a:xfrm>
            <a:off x="1051560" y="25146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QueryEngine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640080" y="3017520"/>
            <a:ext cx="21031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46,000 行，處理所有 LLM API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呼叫、streaming、caching、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orchestration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3108960" y="2377440"/>
            <a:ext cx="2468880" cy="237744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pic>
        <p:nvPicPr>
          <p:cNvPr id="2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1840" y="2514600"/>
            <a:ext cx="320040" cy="320040"/>
          </a:xfrm>
          <a:prstGeom prst="rect">
            <a:avLst/>
          </a:prstGeom>
        </p:spPr>
      </p:pic>
      <p:sp>
        <p:nvSpPr>
          <p:cNvPr id="30" name="Text 26"/>
          <p:cNvSpPr/>
          <p:nvPr/>
        </p:nvSpPr>
        <p:spPr>
          <a:xfrm>
            <a:off x="3703320" y="25146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Mode</a:t>
            </a:r>
            <a:endParaRPr lang="en-US" sz="1400" dirty="0"/>
          </a:p>
        </p:txBody>
      </p:sp>
      <p:sp>
        <p:nvSpPr>
          <p:cNvPr id="31" name="Text 27"/>
          <p:cNvSpPr/>
          <p:nvPr/>
        </p:nvSpPr>
        <p:spPr>
          <a:xfrm>
            <a:off x="3291840" y="3017520"/>
            <a:ext cx="21031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用 prompt（非 code）教模型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工作流紀律：「不要 rubber-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stamp 弱的成果」</a:t>
            </a:r>
            <a:endParaRPr lang="en-US" sz="1100" dirty="0"/>
          </a:p>
        </p:txBody>
      </p:sp>
      <p:sp>
        <p:nvSpPr>
          <p:cNvPr id="32" name="Shape 28"/>
          <p:cNvSpPr/>
          <p:nvPr/>
        </p:nvSpPr>
        <p:spPr>
          <a:xfrm>
            <a:off x="5760720" y="2377440"/>
            <a:ext cx="2468880" cy="237744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pic>
        <p:nvPicPr>
          <p:cNvPr id="3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14600"/>
            <a:ext cx="320040" cy="320040"/>
          </a:xfrm>
          <a:prstGeom prst="rect">
            <a:avLst/>
          </a:prstGeom>
        </p:spPr>
      </p:pic>
      <p:sp>
        <p:nvSpPr>
          <p:cNvPr id="34" name="Text 29"/>
          <p:cNvSpPr/>
          <p:nvPr/>
        </p:nvSpPr>
        <p:spPr>
          <a:xfrm>
            <a:off x="6355080" y="2514600"/>
            <a:ext cx="16916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</a:t>
            </a:r>
            <a:endParaRPr lang="en-US" sz="1400" dirty="0"/>
          </a:p>
        </p:txBody>
      </p:sp>
      <p:sp>
        <p:nvSpPr>
          <p:cNvPr id="35" name="Text 30"/>
          <p:cNvSpPr/>
          <p:nvPr/>
        </p:nvSpPr>
        <p:spPr>
          <a:xfrm>
            <a:off x="5943600" y="3017520"/>
            <a:ext cx="21031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Fork 平行工作，共享 parent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cache，做摘要、memory 提取、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背景分析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資料來源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00584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VentureBeat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2468880" y="1005840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Code's source code appears to have leaked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6309360" y="1005840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venturebeat.com/technology/claude-codes-source-code-appears-to-have-leaked</a:t>
            </a:r>
            <a:endParaRPr lang="en-US" sz="600" dirty="0"/>
          </a:p>
        </p:txBody>
      </p:sp>
      <p:sp>
        <p:nvSpPr>
          <p:cNvPr id="7" name="Text 5"/>
          <p:cNvSpPr/>
          <p:nvPr/>
        </p:nvSpPr>
        <p:spPr>
          <a:xfrm>
            <a:off x="640080" y="1243584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Fortune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2468880" y="124358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leaks its own AI coding tool's source code</a:t>
            </a:r>
            <a:endParaRPr lang="en-US" sz="700" dirty="0"/>
          </a:p>
        </p:txBody>
      </p:sp>
      <p:sp>
        <p:nvSpPr>
          <p:cNvPr id="9" name="Text 7"/>
          <p:cNvSpPr/>
          <p:nvPr/>
        </p:nvSpPr>
        <p:spPr>
          <a:xfrm>
            <a:off x="6309360" y="124358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fortune.com/2026/03/31/anthropic-source-code-claude-code-data-leak</a:t>
            </a:r>
            <a:endParaRPr lang="en-US" sz="600" dirty="0"/>
          </a:p>
        </p:txBody>
      </p:sp>
      <p:sp>
        <p:nvSpPr>
          <p:cNvPr id="10" name="Text 8"/>
          <p:cNvSpPr/>
          <p:nvPr/>
        </p:nvSpPr>
        <p:spPr>
          <a:xfrm>
            <a:off x="640080" y="148132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CNBC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2468880" y="148132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leaks part of Claude Code's internal source code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6309360" y="148132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cnbc.com/2026/03/31/anthropic-leak-claude-code-internal-source</a:t>
            </a:r>
            <a:endParaRPr lang="en-US" sz="600" dirty="0"/>
          </a:p>
        </p:txBody>
      </p:sp>
      <p:sp>
        <p:nvSpPr>
          <p:cNvPr id="13" name="Text 11"/>
          <p:cNvSpPr/>
          <p:nvPr/>
        </p:nvSpPr>
        <p:spPr>
          <a:xfrm>
            <a:off x="640080" y="171907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Register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2468880" y="171907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accidentally exposes Claude Code source code</a:t>
            </a: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6309360" y="171907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theregister.com/2026/03/31/anthropic_claude_code_source_code</a:t>
            </a:r>
            <a:endParaRPr lang="en-US" sz="600" dirty="0"/>
          </a:p>
        </p:txBody>
      </p:sp>
      <p:sp>
        <p:nvSpPr>
          <p:cNvPr id="16" name="Text 14"/>
          <p:cNvSpPr/>
          <p:nvPr/>
        </p:nvSpPr>
        <p:spPr>
          <a:xfrm>
            <a:off x="640080" y="1956816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eWeek / The Neuron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2468880" y="1956816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Leaks Claude Code, a Blueprint for AI Coding Agents</a:t>
            </a:r>
            <a:endParaRPr lang="en-US" sz="700" dirty="0"/>
          </a:p>
        </p:txBody>
      </p:sp>
      <p:sp>
        <p:nvSpPr>
          <p:cNvPr id="18" name="Text 16"/>
          <p:cNvSpPr/>
          <p:nvPr/>
        </p:nvSpPr>
        <p:spPr>
          <a:xfrm>
            <a:off x="6309360" y="195681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eweek.com/news/anthropic-claude-code-leak-ai-agent-neuron</a:t>
            </a:r>
            <a:endParaRPr lang="en-US" sz="600" dirty="0"/>
          </a:p>
        </p:txBody>
      </p:sp>
      <p:sp>
        <p:nvSpPr>
          <p:cNvPr id="19" name="Text 17"/>
          <p:cNvSpPr/>
          <p:nvPr/>
        </p:nvSpPr>
        <p:spPr>
          <a:xfrm>
            <a:off x="640080" y="219456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 Community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2468880" y="2194560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Code's Entire Source Code Was Just Leaked via npm</a:t>
            </a:r>
            <a:endParaRPr lang="en-US" sz="700" dirty="0"/>
          </a:p>
        </p:txBody>
      </p:sp>
      <p:sp>
        <p:nvSpPr>
          <p:cNvPr id="21" name="Text 19"/>
          <p:cNvSpPr/>
          <p:nvPr/>
        </p:nvSpPr>
        <p:spPr>
          <a:xfrm>
            <a:off x="6309360" y="2194560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dev.to/gabrielanhaia/claude-codes-entire-source-code-was-just-leaked</a:t>
            </a:r>
            <a:endParaRPr lang="en-US" sz="600" dirty="0"/>
          </a:p>
        </p:txBody>
      </p:sp>
      <p:sp>
        <p:nvSpPr>
          <p:cNvPr id="22" name="Text 20"/>
          <p:cNvSpPr/>
          <p:nvPr/>
        </p:nvSpPr>
        <p:spPr>
          <a:xfrm>
            <a:off x="640080" y="2432304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 Kim's Blog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2468880" y="243230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Claude Code Source Leak: fake tools, frustration regexes</a:t>
            </a:r>
            <a:endParaRPr lang="en-US" sz="700" dirty="0"/>
          </a:p>
        </p:txBody>
      </p:sp>
      <p:sp>
        <p:nvSpPr>
          <p:cNvPr id="24" name="Text 22"/>
          <p:cNvSpPr/>
          <p:nvPr/>
        </p:nvSpPr>
        <p:spPr>
          <a:xfrm>
            <a:off x="6309360" y="243230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alex000kim.com/posts/2026-03-31-claude-code-source-leak</a:t>
            </a:r>
            <a:endParaRPr lang="en-US" sz="600" dirty="0"/>
          </a:p>
        </p:txBody>
      </p:sp>
      <p:sp>
        <p:nvSpPr>
          <p:cNvPr id="25" name="Text 23"/>
          <p:cNvSpPr/>
          <p:nvPr/>
        </p:nvSpPr>
        <p:spPr>
          <a:xfrm>
            <a:off x="640080" y="267004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Sebastian Raschka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2468880" y="267004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Code's Real Secret Sauce Isn't the Model</a:t>
            </a:r>
            <a:endParaRPr lang="en-US" sz="700" dirty="0"/>
          </a:p>
        </p:txBody>
      </p:sp>
      <p:sp>
        <p:nvSpPr>
          <p:cNvPr id="27" name="Text 25"/>
          <p:cNvSpPr/>
          <p:nvPr/>
        </p:nvSpPr>
        <p:spPr>
          <a:xfrm>
            <a:off x="6309360" y="267004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sebastianraschka.com/blog/2026/claude-code-secret-sauce</a:t>
            </a:r>
            <a:endParaRPr lang="en-US" sz="600" dirty="0"/>
          </a:p>
        </p:txBody>
      </p:sp>
      <p:sp>
        <p:nvSpPr>
          <p:cNvPr id="28" name="Text 26"/>
          <p:cNvSpPr/>
          <p:nvPr/>
        </p:nvSpPr>
        <p:spPr>
          <a:xfrm>
            <a:off x="640080" y="290779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Decrypt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2468880" y="290779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Anthropic Leaked Claude Code's Source — Internet Is Keeping It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6309360" y="290779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decrypt.co/362917/anthropic-accidentally-leaked-claude-code-source</a:t>
            </a:r>
            <a:endParaRPr lang="en-US" sz="600" dirty="0"/>
          </a:p>
        </p:txBody>
      </p:sp>
      <p:sp>
        <p:nvSpPr>
          <p:cNvPr id="31" name="Text 29"/>
          <p:cNvSpPr/>
          <p:nvPr/>
        </p:nvSpPr>
        <p:spPr>
          <a:xfrm>
            <a:off x="640080" y="3145536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Apiyi.com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2468880" y="3145536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leak: impact on AI Agent industry</a:t>
            </a:r>
            <a:endParaRPr lang="en-US" sz="700" dirty="0"/>
          </a:p>
        </p:txBody>
      </p:sp>
      <p:sp>
        <p:nvSpPr>
          <p:cNvPr id="33" name="Text 31"/>
          <p:cNvSpPr/>
          <p:nvPr/>
        </p:nvSpPr>
        <p:spPr>
          <a:xfrm>
            <a:off x="6309360" y="314553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help.apiyi.com/en/claude-code-source-leak-march-2026-impact</a:t>
            </a:r>
            <a:endParaRPr lang="en-US" sz="600" dirty="0"/>
          </a:p>
        </p:txBody>
      </p:sp>
      <p:sp>
        <p:nvSpPr>
          <p:cNvPr id="34" name="Text 32"/>
          <p:cNvSpPr/>
          <p:nvPr/>
        </p:nvSpPr>
        <p:spPr>
          <a:xfrm>
            <a:off x="640080" y="338328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(Kuberwastaken)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2468880" y="3383280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in Rust &amp; a Breakdown of How it Works</a:t>
            </a:r>
            <a:endParaRPr lang="en-US" sz="700" dirty="0"/>
          </a:p>
        </p:txBody>
      </p:sp>
      <p:sp>
        <p:nvSpPr>
          <p:cNvPr id="36" name="Text 34"/>
          <p:cNvSpPr/>
          <p:nvPr/>
        </p:nvSpPr>
        <p:spPr>
          <a:xfrm>
            <a:off x="6309360" y="3383280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github.com/Kuberwastaken/claude-code</a:t>
            </a:r>
            <a:endParaRPr lang="en-US" sz="600" dirty="0"/>
          </a:p>
        </p:txBody>
      </p:sp>
      <p:sp>
        <p:nvSpPr>
          <p:cNvPr id="37" name="Text 35"/>
          <p:cNvSpPr/>
          <p:nvPr/>
        </p:nvSpPr>
        <p:spPr>
          <a:xfrm>
            <a:off x="640080" y="3621024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(sanbuphy)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2468880" y="362102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v2.1.88 Source Code + Deep Analysis</a:t>
            </a:r>
            <a:endParaRPr lang="en-US" sz="700" dirty="0"/>
          </a:p>
        </p:txBody>
      </p:sp>
      <p:sp>
        <p:nvSpPr>
          <p:cNvPr id="39" name="Text 37"/>
          <p:cNvSpPr/>
          <p:nvPr/>
        </p:nvSpPr>
        <p:spPr>
          <a:xfrm>
            <a:off x="6309360" y="362102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github.com/sanbuphy/claude-code-source-code</a:t>
            </a:r>
            <a:endParaRPr lang="en-US" sz="600" dirty="0"/>
          </a:p>
        </p:txBody>
      </p:sp>
      <p:sp>
        <p:nvSpPr>
          <p:cNvPr id="40" name="Text 38"/>
          <p:cNvSpPr/>
          <p:nvPr/>
        </p:nvSpPr>
        <p:spPr>
          <a:xfrm>
            <a:off x="640080" y="3858768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(instructkr)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2468880" y="3858768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claw-code: Python clean-room rewrite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6309360" y="3858768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github.com/instructkr/claw-code</a:t>
            </a:r>
            <a:endParaRPr lang="en-US" sz="600" dirty="0"/>
          </a:p>
        </p:txBody>
      </p:sp>
      <p:sp>
        <p:nvSpPr>
          <p:cNvPr id="43" name="Text 41"/>
          <p:cNvSpPr/>
          <p:nvPr/>
        </p:nvSpPr>
        <p:spPr>
          <a:xfrm>
            <a:off x="640080" y="4096512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GitHub PR #41568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2468880" y="4096512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rewrite PR to Anthropic official repo</a:t>
            </a:r>
            <a:endParaRPr lang="en-US" sz="700" dirty="0"/>
          </a:p>
        </p:txBody>
      </p:sp>
      <p:sp>
        <p:nvSpPr>
          <p:cNvPr id="45" name="Text 43"/>
          <p:cNvSpPr/>
          <p:nvPr/>
        </p:nvSpPr>
        <p:spPr>
          <a:xfrm>
            <a:off x="6309360" y="4096512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github.com/anthropics/claude-code/pull/41568</a:t>
            </a:r>
            <a:endParaRPr lang="en-US" sz="600" dirty="0"/>
          </a:p>
        </p:txBody>
      </p:sp>
      <p:sp>
        <p:nvSpPr>
          <p:cNvPr id="46" name="Text 44"/>
          <p:cNvSpPr/>
          <p:nvPr/>
        </p:nvSpPr>
        <p:spPr>
          <a:xfrm>
            <a:off x="640080" y="4334256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Hacker News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2468880" y="4334256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Claude Code Source Leak discussion thread</a:t>
            </a:r>
            <a:endParaRPr lang="en-US" sz="700" dirty="0"/>
          </a:p>
        </p:txBody>
      </p:sp>
      <p:sp>
        <p:nvSpPr>
          <p:cNvPr id="48" name="Text 46"/>
          <p:cNvSpPr/>
          <p:nvPr/>
        </p:nvSpPr>
        <p:spPr>
          <a:xfrm>
            <a:off x="6309360" y="4334256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news.ycombinator.com/item?id=47584540</a:t>
            </a:r>
            <a:endParaRPr lang="en-US" sz="600" dirty="0"/>
          </a:p>
        </p:txBody>
      </p:sp>
      <p:sp>
        <p:nvSpPr>
          <p:cNvPr id="49" name="Text 47"/>
          <p:cNvSpPr/>
          <p:nvPr/>
        </p:nvSpPr>
        <p:spPr>
          <a:xfrm>
            <a:off x="640080" y="4572000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Rolling Out</a:t>
            </a:r>
            <a:endParaRPr lang="en-US" sz="800" dirty="0"/>
          </a:p>
        </p:txBody>
      </p:sp>
      <p:sp>
        <p:nvSpPr>
          <p:cNvPr id="50" name="Text 48"/>
          <p:cNvSpPr/>
          <p:nvPr/>
        </p:nvSpPr>
        <p:spPr>
          <a:xfrm>
            <a:off x="2468880" y="4572000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devastating Anthropic's leak exposed 512K lines</a:t>
            </a:r>
            <a:endParaRPr lang="en-US" sz="700" dirty="0"/>
          </a:p>
        </p:txBody>
      </p:sp>
      <p:sp>
        <p:nvSpPr>
          <p:cNvPr id="51" name="Text 49"/>
          <p:cNvSpPr/>
          <p:nvPr/>
        </p:nvSpPr>
        <p:spPr>
          <a:xfrm>
            <a:off x="6309360" y="4572000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rollingout.com/2026/03/31/anthropic-claude-code-leak</a:t>
            </a:r>
            <a:endParaRPr lang="en-US" sz="600" dirty="0"/>
          </a:p>
        </p:txBody>
      </p:sp>
      <p:sp>
        <p:nvSpPr>
          <p:cNvPr id="52" name="Text 50"/>
          <p:cNvSpPr/>
          <p:nvPr/>
        </p:nvSpPr>
        <p:spPr>
          <a:xfrm>
            <a:off x="640080" y="4809744"/>
            <a:ext cx="1828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Corner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2468880" y="4809744"/>
            <a:ext cx="3840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BREAKING: Anthropic just leaked Claude Code's source code</a:t>
            </a:r>
            <a:endParaRPr lang="en-US" sz="700" dirty="0"/>
          </a:p>
        </p:txBody>
      </p:sp>
      <p:sp>
        <p:nvSpPr>
          <p:cNvPr id="54" name="Text 52"/>
          <p:cNvSpPr/>
          <p:nvPr/>
        </p:nvSpPr>
        <p:spPr>
          <a:xfrm>
            <a:off x="6309360" y="4809744"/>
            <a:ext cx="24688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00" dirty="0">
                <a:solidFill>
                  <a:srgbClr val="8A9BB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the-ai-corner.com/p/claude-code-source-code-leaked-2026</a:t>
            </a:r>
            <a:endParaRPr lang="en-US" sz="600" dirty="0"/>
          </a:p>
        </p:txBody>
      </p:sp>
      <p:sp>
        <p:nvSpPr>
          <p:cNvPr id="55" name="Text 53"/>
          <p:cNvSpPr/>
          <p:nvPr/>
        </p:nvSpPr>
        <p:spPr>
          <a:xfrm>
            <a:off x="640080" y="4892040"/>
            <a:ext cx="7863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所有資料來源截至 2026 年 3 月 31 日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128016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457200" y="32004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099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github.com/johnson00111/claude-code-leak-analysis-report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3749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found this useful, please give the repo a star!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28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三層 Memory 架構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解決 Context Entropy 的關鍵設計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7863840" cy="96012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097280"/>
            <a:ext cx="73152" cy="960120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1430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MEMORY.md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14400" y="141732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輕量 pointer index（每行 ~150 字）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914400" y="1618488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永遠載入 context window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914400" y="1819656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像是大腦的目錄索引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949440" y="1417320"/>
            <a:ext cx="1371600" cy="32004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6949440" y="1417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loaded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2240280"/>
            <a:ext cx="7863840" cy="96012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40080" y="2240280"/>
            <a:ext cx="73152" cy="960120"/>
          </a:xfrm>
          <a:prstGeom prst="rect">
            <a:avLst/>
          </a:prstGeom>
          <a:solidFill>
            <a:srgbClr val="85B7EB"/>
          </a:solidFill>
          <a:ln/>
        </p:spPr>
      </p:sp>
      <p:sp>
        <p:nvSpPr>
          <p:cNvPr id="15" name="Text 13"/>
          <p:cNvSpPr/>
          <p:nvPr/>
        </p:nvSpPr>
        <p:spPr>
          <a:xfrm>
            <a:off x="914400" y="22860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Session Memory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914400" y="256032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結構化 markdown 紀錄：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914400" y="2761488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/ Task spec / Files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914400" y="2962656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Errors / Learnings / Worklog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949440" y="2560320"/>
            <a:ext cx="1371600" cy="320040"/>
          </a:xfrm>
          <a:prstGeom prst="rect">
            <a:avLst/>
          </a:prstGeom>
          <a:solidFill>
            <a:srgbClr val="85B7EB">
              <a:alpha val="25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6949440" y="2560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session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40080" y="3383280"/>
            <a:ext cx="7863840" cy="96012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40080" y="3383280"/>
            <a:ext cx="73152" cy="960120"/>
          </a:xfrm>
          <a:prstGeom prst="rect">
            <a:avLst/>
          </a:prstGeom>
          <a:solidFill>
            <a:srgbClr val="AFA9EC"/>
          </a:solidFill>
          <a:ln/>
        </p:spPr>
      </p:sp>
      <p:sp>
        <p:nvSpPr>
          <p:cNvPr id="23" name="Text 21"/>
          <p:cNvSpPr/>
          <p:nvPr/>
        </p:nvSpPr>
        <p:spPr>
          <a:xfrm>
            <a:off x="914400" y="34290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3: Context Optimization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914400" y="370332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File-read dedup / 大型 tool output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14400" y="3904488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寫入 disk 只保留 preview + ref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914400" y="4105656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Auto-compaction（摘要壓縮）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949440" y="3703320"/>
            <a:ext cx="1371600" cy="320040"/>
          </a:xfrm>
          <a:prstGeom prst="rect">
            <a:avLst/>
          </a:prstGeom>
          <a:solidFill>
            <a:srgbClr val="AFA9EC">
              <a:alpha val="25000"/>
            </a:srgbClr>
          </a:solidFill>
          <a:ln/>
        </p:spPr>
      </p:sp>
      <p:sp>
        <p:nvSpPr>
          <p:cNvPr id="28" name="Text 26"/>
          <p:cNvSpPr/>
          <p:nvPr/>
        </p:nvSpPr>
        <p:spPr>
          <a:xfrm>
            <a:off x="6949440" y="370332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Dynamic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40080" y="4572000"/>
            <a:ext cx="7863840" cy="411480"/>
          </a:xfrm>
          <a:prstGeom prst="rect">
            <a:avLst/>
          </a:prstGeom>
          <a:solidFill>
            <a:srgbClr val="1E3040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4572000"/>
            <a:ext cx="7498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autoDream（背景 sub-agent 做 memory consolidation）：「你正在做夢，對 memory 做反思性整理」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8288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一個 Prompt 進來後發生什麼事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685800"/>
            <a:ext cx="7863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從使用者輸入到最終回應的完整生命週期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77240" y="1161288"/>
            <a:ext cx="365760" cy="3657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1612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34440" y="11430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建構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15087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載入 git branch / recent commits / CLAUDE.md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注入 MEMORY.md pointer index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靜態段 prompt cache 重用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846320" y="105156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983480" y="1161288"/>
            <a:ext cx="365760" cy="365760"/>
          </a:xfrm>
          <a:prstGeom prst="ellipse">
            <a:avLst/>
          </a:prstGeom>
          <a:solidFill>
            <a:srgbClr val="85B7EB"/>
          </a:solidFill>
          <a:ln/>
        </p:spPr>
      </p:sp>
      <p:sp>
        <p:nvSpPr>
          <p:cNvPr id="12" name="Text 10"/>
          <p:cNvSpPr/>
          <p:nvPr/>
        </p:nvSpPr>
        <p:spPr>
          <a:xfrm>
            <a:off x="4983480" y="11612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440680" y="114300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組裝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029200" y="150876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嵌入 tool 定義（~40 tools）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加入 coordinator 指令 / permission rules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檢查 14 種 cache-break 向量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233172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77240" y="2441448"/>
            <a:ext cx="365760" cy="365760"/>
          </a:xfrm>
          <a:prstGeom prst="ellipse">
            <a:avLst/>
          </a:prstGeom>
          <a:solidFill>
            <a:srgbClr val="AFA9EC"/>
          </a:solidFill>
          <a:ln/>
        </p:spPr>
      </p:sp>
      <p:sp>
        <p:nvSpPr>
          <p:cNvPr id="17" name="Text 15"/>
          <p:cNvSpPr/>
          <p:nvPr/>
        </p:nvSpPr>
        <p:spPr>
          <a:xfrm>
            <a:off x="777240" y="24414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234440" y="24231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API 呼叫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22960" y="27889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QueryEngine 發送 messages[]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接收 response tokens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即時 terminal 渲染（Ink patch optimizer）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846320" y="233172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983480" y="2441448"/>
            <a:ext cx="365760" cy="365760"/>
          </a:xfrm>
          <a:prstGeom prst="ellipse">
            <a:avLst/>
          </a:prstGeom>
          <a:solidFill>
            <a:srgbClr val="EF9F27"/>
          </a:solidFill>
          <a:ln/>
        </p:spPr>
      </p:sp>
      <p:sp>
        <p:nvSpPr>
          <p:cNvPr id="22" name="Text 20"/>
          <p:cNvSpPr/>
          <p:nvPr/>
        </p:nvSpPr>
        <p:spPr>
          <a:xfrm>
            <a:off x="4983480" y="244144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440680" y="242316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執行循環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0" y="278892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stop_reason == tool_use?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經過 23 道 bash security 檢查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執行 tool → append result → 回到 Step 3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40080" y="361188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777240" y="3721608"/>
            <a:ext cx="365760" cy="365760"/>
          </a:xfrm>
          <a:prstGeom prst="ellipse">
            <a:avLst/>
          </a:prstGeom>
          <a:solidFill>
            <a:srgbClr val="5DCAA5"/>
          </a:solidFill>
          <a:ln/>
        </p:spPr>
      </p:sp>
      <p:sp>
        <p:nvSpPr>
          <p:cNvPr id="27" name="Text 25"/>
          <p:cNvSpPr/>
          <p:nvPr/>
        </p:nvSpPr>
        <p:spPr>
          <a:xfrm>
            <a:off x="777240" y="3721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1234440" y="3703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維護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822960" y="40690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File-read dedup（未改不重讀）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過大輸出 → 寫 disk + preview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觸發 auto-compaction 閾值 → 摘要壓縮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46320" y="3611880"/>
            <a:ext cx="3840480" cy="1097280"/>
          </a:xfrm>
          <a:prstGeom prst="rect">
            <a:avLst/>
          </a:prstGeom>
          <a:solidFill>
            <a:srgbClr val="1A2736"/>
          </a:solidFill>
          <a:ln/>
          <a:effectLst>
            <a:outerShdw sx="100000" sy="100000" kx="0" ky="0" algn="bl" rotWithShape="0" blurRad="101600" dist="25400" dir="8100000">
              <a:srgbClr val="000000">
                <a:alpha val="3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983480" y="3721608"/>
            <a:ext cx="365760" cy="365760"/>
          </a:xfrm>
          <a:prstGeom prst="ellipse">
            <a:avLst/>
          </a:prstGeom>
          <a:solidFill>
            <a:srgbClr val="85B7EB"/>
          </a:solidFill>
          <a:ln/>
        </p:spPr>
      </p:sp>
      <p:sp>
        <p:nvSpPr>
          <p:cNvPr id="32" name="Text 30"/>
          <p:cNvSpPr/>
          <p:nvPr/>
        </p:nvSpPr>
        <p:spPr>
          <a:xfrm>
            <a:off x="4983480" y="372160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F192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440680" y="3703320"/>
            <a:ext cx="3017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更新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029200" y="4069080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更新 session memory markdown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記錄 errors / learnings / worklog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 可 fork 做背景分析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全架構概覽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七層結構 — 每個模組標示 Leaked / Gated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1051560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10" name="Text 8"/>
          <p:cNvSpPr/>
          <p:nvPr/>
        </p:nvSpPr>
        <p:spPr>
          <a:xfrm>
            <a:off x="777240" y="105156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User Interface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200400" y="1124712"/>
            <a:ext cx="80010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3200400" y="1124712"/>
            <a:ext cx="8001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 TUI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073652" y="1124712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4073652" y="112471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Slash cmds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5152644" y="1124712"/>
            <a:ext cx="107442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5152644" y="1124712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Keybindings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300216" y="1124712"/>
            <a:ext cx="66294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6300216" y="1124712"/>
            <a:ext cx="6629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036308" y="1124712"/>
            <a:ext cx="66294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7036308" y="1124712"/>
            <a:ext cx="6629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Buddy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297680" y="1435608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22" name="Shape 20"/>
          <p:cNvSpPr/>
          <p:nvPr/>
        </p:nvSpPr>
        <p:spPr>
          <a:xfrm>
            <a:off x="640080" y="1581912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23" name="Text 21"/>
          <p:cNvSpPr/>
          <p:nvPr/>
        </p:nvSpPr>
        <p:spPr>
          <a:xfrm>
            <a:off x="777240" y="158191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Core Agent Loop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200400" y="1655064"/>
            <a:ext cx="107442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3200400" y="1655064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QueryEngine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347972" y="1655064"/>
            <a:ext cx="59436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4347972" y="1655064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015484" y="1655064"/>
            <a:ext cx="107442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5015484" y="1655064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163056" y="1655064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6163056" y="1655064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242048" y="1655064"/>
            <a:ext cx="93726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7242048" y="1655064"/>
            <a:ext cx="9372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ULTRAPLAN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4297680" y="196596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640080" y="2112264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36" name="Text 34"/>
          <p:cNvSpPr/>
          <p:nvPr/>
        </p:nvSpPr>
        <p:spPr>
          <a:xfrm>
            <a:off x="777240" y="2112264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Tool System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200400" y="2185416"/>
            <a:ext cx="93726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3200400" y="2185416"/>
            <a:ext cx="9372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 tools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210812" y="2185416"/>
            <a:ext cx="121158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4210812" y="2185416"/>
            <a:ext cx="12115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security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5495544" y="2185416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5495544" y="2185416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574536" y="2185416"/>
            <a:ext cx="114300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6574536" y="2185416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Use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790688" y="2185416"/>
            <a:ext cx="121158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7790688" y="2185416"/>
            <a:ext cx="12115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unreleased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297680" y="2496312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48" name="Shape 46"/>
          <p:cNvSpPr/>
          <p:nvPr/>
        </p:nvSpPr>
        <p:spPr>
          <a:xfrm>
            <a:off x="640080" y="2642616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49" name="Text 47"/>
          <p:cNvSpPr/>
          <p:nvPr/>
        </p:nvSpPr>
        <p:spPr>
          <a:xfrm>
            <a:off x="777240" y="2642616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Memory &amp; Context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3200400" y="2715768"/>
            <a:ext cx="93726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51" name="Text 49"/>
          <p:cNvSpPr/>
          <p:nvPr/>
        </p:nvSpPr>
        <p:spPr>
          <a:xfrm>
            <a:off x="3200400" y="2715768"/>
            <a:ext cx="9372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MEMORY.md</a:t>
            </a:r>
            <a:endParaRPr lang="en-US" sz="900" dirty="0"/>
          </a:p>
        </p:txBody>
      </p:sp>
      <p:sp>
        <p:nvSpPr>
          <p:cNvPr id="52" name="Shape 50"/>
          <p:cNvSpPr/>
          <p:nvPr/>
        </p:nvSpPr>
        <p:spPr>
          <a:xfrm>
            <a:off x="4210812" y="2715768"/>
            <a:ext cx="107442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53" name="Text 51"/>
          <p:cNvSpPr/>
          <p:nvPr/>
        </p:nvSpPr>
        <p:spPr>
          <a:xfrm>
            <a:off x="4210812" y="2715768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mem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5358384" y="2715768"/>
            <a:ext cx="121158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55" name="Text 53"/>
          <p:cNvSpPr/>
          <p:nvPr/>
        </p:nvSpPr>
        <p:spPr>
          <a:xfrm>
            <a:off x="5358384" y="2715768"/>
            <a:ext cx="12115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dedup</a:t>
            </a:r>
            <a:endParaRPr lang="en-US" sz="900" dirty="0"/>
          </a:p>
        </p:txBody>
      </p:sp>
      <p:sp>
        <p:nvSpPr>
          <p:cNvPr id="56" name="Shape 54"/>
          <p:cNvSpPr/>
          <p:nvPr/>
        </p:nvSpPr>
        <p:spPr>
          <a:xfrm>
            <a:off x="6643116" y="2715768"/>
            <a:ext cx="6629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57" name="Text 55"/>
          <p:cNvSpPr/>
          <p:nvPr/>
        </p:nvSpPr>
        <p:spPr>
          <a:xfrm>
            <a:off x="6643116" y="2715768"/>
            <a:ext cx="6629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</a:t>
            </a:r>
            <a:endParaRPr lang="en-US" sz="900" dirty="0"/>
          </a:p>
        </p:txBody>
      </p:sp>
      <p:sp>
        <p:nvSpPr>
          <p:cNvPr id="58" name="Shape 56"/>
          <p:cNvSpPr/>
          <p:nvPr/>
        </p:nvSpPr>
        <p:spPr>
          <a:xfrm>
            <a:off x="7379208" y="2715768"/>
            <a:ext cx="93726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59" name="Text 57"/>
          <p:cNvSpPr/>
          <p:nvPr/>
        </p:nvSpPr>
        <p:spPr>
          <a:xfrm>
            <a:off x="7379208" y="2715768"/>
            <a:ext cx="9372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autoDream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4297680" y="3026664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61" name="Shape 59"/>
          <p:cNvSpPr/>
          <p:nvPr/>
        </p:nvSpPr>
        <p:spPr>
          <a:xfrm>
            <a:off x="640080" y="3172968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62" name="Text 60"/>
          <p:cNvSpPr/>
          <p:nvPr/>
        </p:nvSpPr>
        <p:spPr>
          <a:xfrm>
            <a:off x="777240" y="3172968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Services &amp; Infra</a:t>
            </a:r>
            <a:endParaRPr lang="en-US" sz="1200" dirty="0"/>
          </a:p>
        </p:txBody>
      </p:sp>
      <p:sp>
        <p:nvSpPr>
          <p:cNvPr id="63" name="Shape 61"/>
          <p:cNvSpPr/>
          <p:nvPr/>
        </p:nvSpPr>
        <p:spPr>
          <a:xfrm>
            <a:off x="3200400" y="3246120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64" name="Text 62"/>
          <p:cNvSpPr/>
          <p:nvPr/>
        </p:nvSpPr>
        <p:spPr>
          <a:xfrm>
            <a:off x="3200400" y="32461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client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4279392" y="3246120"/>
            <a:ext cx="114300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66" name="Text 64"/>
          <p:cNvSpPr/>
          <p:nvPr/>
        </p:nvSpPr>
        <p:spPr>
          <a:xfrm>
            <a:off x="4279392" y="3246120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tracker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5495544" y="3246120"/>
            <a:ext cx="93726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68" name="Text 66"/>
          <p:cNvSpPr/>
          <p:nvPr/>
        </p:nvSpPr>
        <p:spPr>
          <a:xfrm>
            <a:off x="5495544" y="3246120"/>
            <a:ext cx="9372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Telemetry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6505956" y="3246120"/>
            <a:ext cx="6629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70" name="Text 68"/>
          <p:cNvSpPr/>
          <p:nvPr/>
        </p:nvSpPr>
        <p:spPr>
          <a:xfrm>
            <a:off x="6505956" y="3246120"/>
            <a:ext cx="6629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Hooks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7242048" y="3246120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72" name="Text 70"/>
          <p:cNvSpPr/>
          <p:nvPr/>
        </p:nvSpPr>
        <p:spPr>
          <a:xfrm>
            <a:off x="7242048" y="3246120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Migrations</a:t>
            </a:r>
            <a:endParaRPr lang="en-US" sz="900" dirty="0"/>
          </a:p>
        </p:txBody>
      </p:sp>
      <p:sp>
        <p:nvSpPr>
          <p:cNvPr id="73" name="Text 71"/>
          <p:cNvSpPr/>
          <p:nvPr/>
        </p:nvSpPr>
        <p:spPr>
          <a:xfrm>
            <a:off x="4297680" y="3557016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74" name="Shape 72"/>
          <p:cNvSpPr/>
          <p:nvPr/>
        </p:nvSpPr>
        <p:spPr>
          <a:xfrm>
            <a:off x="640080" y="3703320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75" name="Text 73"/>
          <p:cNvSpPr/>
          <p:nvPr/>
        </p:nvSpPr>
        <p:spPr>
          <a:xfrm>
            <a:off x="777240" y="3703320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Security &amp; Defense</a:t>
            </a:r>
            <a:endParaRPr lang="en-US" sz="1200" dirty="0"/>
          </a:p>
        </p:txBody>
      </p:sp>
      <p:sp>
        <p:nvSpPr>
          <p:cNvPr id="76" name="Shape 74"/>
          <p:cNvSpPr/>
          <p:nvPr/>
        </p:nvSpPr>
        <p:spPr>
          <a:xfrm>
            <a:off x="3200400" y="3776472"/>
            <a:ext cx="10058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77" name="Text 75"/>
          <p:cNvSpPr/>
          <p:nvPr/>
        </p:nvSpPr>
        <p:spPr>
          <a:xfrm>
            <a:off x="3200400" y="3776472"/>
            <a:ext cx="1005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Undercover</a:t>
            </a:r>
            <a:endParaRPr lang="en-US" sz="900" dirty="0"/>
          </a:p>
        </p:txBody>
      </p:sp>
      <p:sp>
        <p:nvSpPr>
          <p:cNvPr id="78" name="Shape 76"/>
          <p:cNvSpPr/>
          <p:nvPr/>
        </p:nvSpPr>
        <p:spPr>
          <a:xfrm>
            <a:off x="4279392" y="3776472"/>
            <a:ext cx="114300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79" name="Text 77"/>
          <p:cNvSpPr/>
          <p:nvPr/>
        </p:nvSpPr>
        <p:spPr>
          <a:xfrm>
            <a:off x="4279392" y="3776472"/>
            <a:ext cx="1143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Anti-distill</a:t>
            </a:r>
            <a:endParaRPr lang="en-US" sz="900" dirty="0"/>
          </a:p>
        </p:txBody>
      </p:sp>
      <p:sp>
        <p:nvSpPr>
          <p:cNvPr id="80" name="Shape 78"/>
          <p:cNvSpPr/>
          <p:nvPr/>
        </p:nvSpPr>
        <p:spPr>
          <a:xfrm>
            <a:off x="5495544" y="3776472"/>
            <a:ext cx="121158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81" name="Text 79"/>
          <p:cNvSpPr/>
          <p:nvPr/>
        </p:nvSpPr>
        <p:spPr>
          <a:xfrm>
            <a:off x="5495544" y="3776472"/>
            <a:ext cx="12115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attest</a:t>
            </a:r>
            <a:endParaRPr lang="en-US" sz="900" dirty="0"/>
          </a:p>
        </p:txBody>
      </p:sp>
      <p:sp>
        <p:nvSpPr>
          <p:cNvPr id="82" name="Shape 80"/>
          <p:cNvSpPr/>
          <p:nvPr/>
        </p:nvSpPr>
        <p:spPr>
          <a:xfrm>
            <a:off x="6780276" y="3776472"/>
            <a:ext cx="86868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83" name="Text 81"/>
          <p:cNvSpPr/>
          <p:nvPr/>
        </p:nvSpPr>
        <p:spPr>
          <a:xfrm>
            <a:off x="6780276" y="3776472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sec</a:t>
            </a:r>
            <a:endParaRPr lang="en-US" sz="900" dirty="0"/>
          </a:p>
        </p:txBody>
      </p:sp>
      <p:sp>
        <p:nvSpPr>
          <p:cNvPr id="84" name="Shape 82"/>
          <p:cNvSpPr/>
          <p:nvPr/>
        </p:nvSpPr>
        <p:spPr>
          <a:xfrm>
            <a:off x="7722108" y="3776472"/>
            <a:ext cx="662940" cy="274320"/>
          </a:xfrm>
          <a:prstGeom prst="rect">
            <a:avLst/>
          </a:prstGeom>
          <a:solidFill>
            <a:srgbClr val="5DCAA5">
              <a:alpha val="25000"/>
            </a:srgbClr>
          </a:solidFill>
          <a:ln/>
        </p:spPr>
      </p:sp>
      <p:sp>
        <p:nvSpPr>
          <p:cNvPr id="85" name="Text 83"/>
          <p:cNvSpPr/>
          <p:nvPr/>
        </p:nvSpPr>
        <p:spPr>
          <a:xfrm>
            <a:off x="7722108" y="3776472"/>
            <a:ext cx="6629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Regex</a:t>
            </a:r>
            <a:endParaRPr lang="en-US" sz="900" dirty="0"/>
          </a:p>
        </p:txBody>
      </p:sp>
      <p:sp>
        <p:nvSpPr>
          <p:cNvPr id="86" name="Text 84"/>
          <p:cNvSpPr/>
          <p:nvPr/>
        </p:nvSpPr>
        <p:spPr>
          <a:xfrm>
            <a:off x="4297680" y="4087368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4A5568"/>
                </a:solidFill>
              </a:rPr>
              <a:t>▼</a:t>
            </a:r>
            <a:endParaRPr lang="en-US" sz="700" dirty="0"/>
          </a:p>
        </p:txBody>
      </p:sp>
      <p:sp>
        <p:nvSpPr>
          <p:cNvPr id="87" name="Shape 85"/>
          <p:cNvSpPr/>
          <p:nvPr/>
        </p:nvSpPr>
        <p:spPr>
          <a:xfrm>
            <a:off x="640080" y="4233672"/>
            <a:ext cx="7863840" cy="420624"/>
          </a:xfrm>
          <a:prstGeom prst="rect">
            <a:avLst/>
          </a:prstGeom>
          <a:solidFill>
            <a:srgbClr val="1A2736"/>
          </a:solidFill>
          <a:ln/>
        </p:spPr>
      </p:sp>
      <p:sp>
        <p:nvSpPr>
          <p:cNvPr id="88" name="Text 86"/>
          <p:cNvSpPr/>
          <p:nvPr/>
        </p:nvSpPr>
        <p:spPr>
          <a:xfrm>
            <a:off x="777240" y="4233672"/>
            <a:ext cx="23774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Gated (108 mod)</a:t>
            </a:r>
            <a:endParaRPr lang="en-US" sz="1200" dirty="0"/>
          </a:p>
        </p:txBody>
      </p:sp>
      <p:sp>
        <p:nvSpPr>
          <p:cNvPr id="89" name="Shape 87"/>
          <p:cNvSpPr/>
          <p:nvPr/>
        </p:nvSpPr>
        <p:spPr>
          <a:xfrm>
            <a:off x="3200400" y="4306824"/>
            <a:ext cx="73152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90" name="Text 88"/>
          <p:cNvSpPr/>
          <p:nvPr/>
        </p:nvSpPr>
        <p:spPr>
          <a:xfrm>
            <a:off x="3200400" y="4306824"/>
            <a:ext cx="731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KAIROS</a:t>
            </a:r>
            <a:endParaRPr lang="en-US" sz="900" dirty="0"/>
          </a:p>
        </p:txBody>
      </p:sp>
      <p:sp>
        <p:nvSpPr>
          <p:cNvPr id="91" name="Shape 89"/>
          <p:cNvSpPr/>
          <p:nvPr/>
        </p:nvSpPr>
        <p:spPr>
          <a:xfrm>
            <a:off x="4005072" y="4306824"/>
            <a:ext cx="107442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92" name="Text 90"/>
          <p:cNvSpPr/>
          <p:nvPr/>
        </p:nvSpPr>
        <p:spPr>
          <a:xfrm>
            <a:off x="4005072" y="4306824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 webhooks</a:t>
            </a:r>
            <a:endParaRPr lang="en-US" sz="900" dirty="0"/>
          </a:p>
        </p:txBody>
      </p:sp>
      <p:sp>
        <p:nvSpPr>
          <p:cNvPr id="93" name="Shape 91"/>
          <p:cNvSpPr/>
          <p:nvPr/>
        </p:nvSpPr>
        <p:spPr>
          <a:xfrm>
            <a:off x="5152644" y="4306824"/>
            <a:ext cx="107442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94" name="Text 92"/>
          <p:cNvSpPr/>
          <p:nvPr/>
        </p:nvSpPr>
        <p:spPr>
          <a:xfrm>
            <a:off x="5152644" y="4306824"/>
            <a:ext cx="10744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 notifs</a:t>
            </a:r>
            <a:endParaRPr lang="en-US" sz="900" dirty="0"/>
          </a:p>
        </p:txBody>
      </p:sp>
      <p:sp>
        <p:nvSpPr>
          <p:cNvPr id="95" name="Shape 93"/>
          <p:cNvSpPr/>
          <p:nvPr/>
        </p:nvSpPr>
        <p:spPr>
          <a:xfrm>
            <a:off x="6300216" y="4306824"/>
            <a:ext cx="59436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96" name="Text 94"/>
          <p:cNvSpPr/>
          <p:nvPr/>
        </p:nvSpPr>
        <p:spPr>
          <a:xfrm>
            <a:off x="6300216" y="4306824"/>
            <a:ext cx="594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Cron</a:t>
            </a:r>
            <a:endParaRPr lang="en-US" sz="900" dirty="0"/>
          </a:p>
        </p:txBody>
      </p:sp>
      <p:sp>
        <p:nvSpPr>
          <p:cNvPr id="97" name="Shape 95"/>
          <p:cNvSpPr/>
          <p:nvPr/>
        </p:nvSpPr>
        <p:spPr>
          <a:xfrm>
            <a:off x="6967728" y="4306824"/>
            <a:ext cx="868680" cy="274320"/>
          </a:xfrm>
          <a:prstGeom prst="rect">
            <a:avLst/>
          </a:prstGeom>
          <a:solidFill>
            <a:srgbClr val="E24B4A">
              <a:alpha val="25000"/>
            </a:srgbClr>
          </a:solidFill>
          <a:ln/>
        </p:spPr>
      </p:sp>
      <p:sp>
        <p:nvSpPr>
          <p:cNvPr id="98" name="Text 96"/>
          <p:cNvSpPr/>
          <p:nvPr/>
        </p:nvSpPr>
        <p:spPr>
          <a:xfrm>
            <a:off x="6967728" y="4306824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Ant-only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1-2：UI + Core Agent Loop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7" name="Text 5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64008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User Interface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1362456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36245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1371600" y="13258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Ink TUI (React terminal renderer)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0" y="13258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785KB main.tsx，自定 React 渲染器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40080" y="167335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16733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371600" y="1636776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Slash commands (/review, /mcp...)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572000" y="1636776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完整 command 定義和 handler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40080" y="198424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198424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1371600" y="1947672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Keybindings + Vim mode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4572000" y="1947672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鍵盤快捷鍵完整實作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40080" y="2295144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229514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371600" y="2258568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Terminal renderer optimizer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572000" y="2258568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Int32Array char pool, bitmask style, ~50x stringWidth 減少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40080" y="2606040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260604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371600" y="2569464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Voice mode (push-to-talk)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572000" y="2569464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Pro/Max 限定，feature flag gated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40080" y="2916936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291693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1371600" y="288036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Buddy companion (Tamagotchi)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572000" y="28803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species, gacha, ASCII pet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3246120"/>
            <a:ext cx="7863840" cy="0"/>
          </a:xfrm>
          <a:prstGeom prst="line">
            <a:avLst/>
          </a:prstGeom>
          <a:noFill/>
          <a:ln w="6350">
            <a:solidFill>
              <a:srgbClr val="4A5568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40080" y="3337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85B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Core Agent Loop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640080" y="3694176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640080" y="369417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137160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QueryEngine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657600" y="36576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46K 行 — LLM API、streaming、caching、orchestration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40080" y="400507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40" name="Text 38"/>
          <p:cNvSpPr/>
          <p:nvPr/>
        </p:nvSpPr>
        <p:spPr>
          <a:xfrm>
            <a:off x="640080" y="400507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1371600" y="396849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orchestrator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657600" y="396849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管理 task lifecycle, 狀態機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40080" y="431596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640080" y="431596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1371600" y="4279392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Coordinator mode</a:t>
            </a:r>
            <a:endParaRPr lang="en-US" sz="1000" dirty="0"/>
          </a:p>
        </p:txBody>
      </p:sp>
      <p:sp>
        <p:nvSpPr>
          <p:cNvPr id="46" name="Text 44"/>
          <p:cNvSpPr/>
          <p:nvPr/>
        </p:nvSpPr>
        <p:spPr>
          <a:xfrm>
            <a:off x="3657600" y="427939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教 workflow：「不要 rubber-stamp 弱的成果」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640080" y="4626864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48" name="Text 46"/>
          <p:cNvSpPr/>
          <p:nvPr/>
        </p:nvSpPr>
        <p:spPr>
          <a:xfrm>
            <a:off x="640080" y="462686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1371600" y="45902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 fork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3657600" y="459028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平行 fork 摘要 / memory 提取，共享 parent cache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640080" y="4937760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52" name="Text 50"/>
          <p:cNvSpPr/>
          <p:nvPr/>
        </p:nvSpPr>
        <p:spPr>
          <a:xfrm>
            <a:off x="640080" y="493776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1371600" y="490118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prompt builder</a:t>
            </a:r>
            <a:endParaRPr lang="en-US" sz="1000" dirty="0"/>
          </a:p>
        </p:txBody>
      </p:sp>
      <p:sp>
        <p:nvSpPr>
          <p:cNvPr id="54" name="Text 52"/>
          <p:cNvSpPr/>
          <p:nvPr/>
        </p:nvSpPr>
        <p:spPr>
          <a:xfrm>
            <a:off x="3657600" y="490118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完整 system prompt 嵌入 CLI（最意外的發現之一）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640080" y="5248656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56" name="Text 54"/>
          <p:cNvSpPr/>
          <p:nvPr/>
        </p:nvSpPr>
        <p:spPr>
          <a:xfrm>
            <a:off x="640080" y="524865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57" name="Text 55"/>
          <p:cNvSpPr/>
          <p:nvPr/>
        </p:nvSpPr>
        <p:spPr>
          <a:xfrm>
            <a:off x="1371600" y="521208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ED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ULTRAPLAN</a:t>
            </a:r>
            <a:endParaRPr lang="en-US" sz="1000" dirty="0"/>
          </a:p>
        </p:txBody>
      </p:sp>
      <p:sp>
        <p:nvSpPr>
          <p:cNvPr id="58" name="Text 56"/>
          <p:cNvSpPr/>
          <p:nvPr/>
        </p:nvSpPr>
        <p:spPr>
          <a:xfrm>
            <a:off x="3657600" y="521208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9B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Remote Opus 4.6 做 30 min 規劃 → teleport 回本地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Layer 3：Tool System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~40+ tools，基礎定義 29,000 行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Text 7"/>
          <p:cNvSpPr/>
          <p:nvPr/>
        </p:nvSpPr>
        <p:spPr>
          <a:xfrm>
            <a:off x="64008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已洩漏核心 Tools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0080" y="135331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135331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1371600" y="132588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BashTool — 指令執行，23 道安全檢查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40080" y="1645920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164592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1371600" y="161848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FileEditTool — 檔案讀寫編輯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640080" y="193852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640080" y="193852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1371600" y="191109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FileReadTool — 讀取 + dedup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40080" y="2231136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223113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1371600" y="220370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GrepTool — 專用搜尋（非 bash grep）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40080" y="2523744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640080" y="252374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1371600" y="249631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GlobTool — 檔案探索 / pattern match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40080" y="2816352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281635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1371600" y="278892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LSP Tool — call hierarchy / find refs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40080" y="3108960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640080" y="310896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371600" y="308152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MCP Client — Model Context Protocol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40080" y="340156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640080" y="340156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1371600" y="3374136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WebFetchTool — HTTP 請求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40080" y="3694176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640080" y="3694176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371600" y="3666744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gate — 每個 tool 權限閘道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40080" y="3986784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640080" y="3986784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371600" y="3959352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security (23 checks) — Zsh builtins、unicode injection、IFS null-byte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640080" y="4297680"/>
            <a:ext cx="7863840" cy="0"/>
          </a:xfrm>
          <a:prstGeom prst="line">
            <a:avLst/>
          </a:prstGeom>
          <a:noFill/>
          <a:ln w="6350">
            <a:solidFill>
              <a:srgbClr val="4A5568"/>
            </a:solidFill>
            <a:prstDash val="dash"/>
          </a:ln>
        </p:spPr>
      </p:sp>
      <p:sp>
        <p:nvSpPr>
          <p:cNvPr id="41" name="Text 39"/>
          <p:cNvSpPr/>
          <p:nvPr/>
        </p:nvSpPr>
        <p:spPr>
          <a:xfrm>
            <a:off x="640080" y="43891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24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Gated Tools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40080" y="4736592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43" name="Text 41"/>
          <p:cNvSpPr/>
          <p:nvPr/>
        </p:nvSpPr>
        <p:spPr>
          <a:xfrm>
            <a:off x="640080" y="4736592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371600" y="4709160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Use ("Chicago") — 截圖、滑鼠鍵盤、座標轉換，Pro/Max 限定</a:t>
            </a:r>
            <a:endParaRPr lang="en-US" sz="1000" dirty="0"/>
          </a:p>
        </p:txBody>
      </p:sp>
      <p:sp>
        <p:nvSpPr>
          <p:cNvPr id="45" name="Shape 43"/>
          <p:cNvSpPr/>
          <p:nvPr/>
        </p:nvSpPr>
        <p:spPr>
          <a:xfrm>
            <a:off x="640080" y="5029200"/>
            <a:ext cx="640080" cy="201168"/>
          </a:xfrm>
          <a:prstGeom prst="rect">
            <a:avLst/>
          </a:prstGeom>
          <a:solidFill>
            <a:srgbClr val="E24B4A">
              <a:alpha val="30000"/>
            </a:srgbClr>
          </a:solidFill>
          <a:ln/>
        </p:spPr>
      </p:sp>
      <p:sp>
        <p:nvSpPr>
          <p:cNvPr id="46" name="Text 44"/>
          <p:cNvSpPr/>
          <p:nvPr/>
        </p:nvSpPr>
        <p:spPr>
          <a:xfrm>
            <a:off x="640080" y="5029200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24B4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GATED</a:t>
            </a:r>
            <a:endParaRPr lang="en-US" sz="800" dirty="0"/>
          </a:p>
        </p:txBody>
      </p:sp>
      <p:sp>
        <p:nvSpPr>
          <p:cNvPr id="47" name="Text 45"/>
          <p:cNvSpPr/>
          <p:nvPr/>
        </p:nvSpPr>
        <p:spPr>
          <a:xfrm>
            <a:off x="1371600" y="5001768"/>
            <a:ext cx="7315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unreleased tools — compile-time elimination 排除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9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0997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0EDE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Bash Security 深入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6217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0997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BashTool 的 23 道安全檢查 — 全部洩漏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7315200" y="4937760"/>
            <a:ext cx="109728" cy="109728"/>
          </a:xfrm>
          <a:prstGeom prst="rect">
            <a:avLst/>
          </a:prstGeom>
          <a:solidFill>
            <a:srgbClr val="5DCAA5"/>
          </a:solidFill>
          <a:ln/>
        </p:spPr>
      </p:sp>
      <p:sp>
        <p:nvSpPr>
          <p:cNvPr id="6" name="Text 4"/>
          <p:cNvSpPr/>
          <p:nvPr/>
        </p:nvSpPr>
        <p:spPr>
          <a:xfrm>
            <a:off x="74523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DCAA5"/>
                </a:solidFill>
              </a:rPr>
              <a:t>Leaked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8001000" y="4937760"/>
            <a:ext cx="109728" cy="109728"/>
          </a:xfrm>
          <a:prstGeom prst="rect">
            <a:avLst/>
          </a:prstGeom>
          <a:solidFill>
            <a:srgbClr val="E24B4A"/>
          </a:solidFill>
          <a:ln/>
        </p:spPr>
      </p:sp>
      <p:sp>
        <p:nvSpPr>
          <p:cNvPr id="8" name="Text 6"/>
          <p:cNvSpPr/>
          <p:nvPr/>
        </p:nvSpPr>
        <p:spPr>
          <a:xfrm>
            <a:off x="8138160" y="4901184"/>
            <a:ext cx="502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E24B4A"/>
                </a:solidFill>
              </a:rPr>
              <a:t>Gated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solidFill>
            <a:srgbClr val="5DCAA5">
              <a:alpha val="30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93268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5DCAA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LEAKED</a:t>
            </a:r>
            <a:endParaRPr lang="en-US" sz="800" dirty="0"/>
          </a:p>
        </p:txBody>
      </p:sp>
      <p:sp>
        <p:nvSpPr>
          <p:cNvPr id="11" name="Text 9"/>
          <p:cNvSpPr/>
          <p:nvPr/>
        </p:nvSpPr>
        <p:spPr>
          <a:xfrm>
            <a:off x="640080" y="1188720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指令阻擋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144475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18 個 blocked Zsh builtins — 防止透過 shell 內建指令繞過權限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22960" y="169164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Zsh equals expansion 防禦 — =curl 會被 Zsh 展開為 curl 的完整路徑，繞過 permission check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822960" y="193852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Dangerous command patterns — rm -rf /, chmod 777 等高危操作攔截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2276856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注入防禦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2532888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Unicode zero-width space injection — 偵測隱藏在指令中的不可見字元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22960" y="2779776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IFS null-byte injection — 防止透過修改 Internal Field Separator 來拆分指令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822960" y="302666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Malformed token bypass — 來自 HackerOne 安全審查發現的特定繞過手法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364992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環境防禦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621024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PATH 驗證 — 確保執行的 binary 來自可信路徑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22960" y="3867912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Environment variable sanitization — 清除可能影響子程序行為的環境變數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822960" y="411480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Command chaining detection — 偵測 &amp;&amp; || ; 等串接企圖繞過單一指令審核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40080" y="4453128"/>
            <a:ext cx="7863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9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意義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709160"/>
            <a:ext cx="7589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4C0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 這是目前已知最完整的 AI coding agent shell security model — 大多數競品只擋「顯而易見的」危險指令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Claude Code Source Code Leak</dc:title>
  <dc:subject>PptxGenJS Presentation</dc:subject>
  <dc:creator>Johnson Jao</dc:creator>
  <cp:lastModifiedBy>Johnson Jao</cp:lastModifiedBy>
  <cp:revision>1</cp:revision>
  <dcterms:created xsi:type="dcterms:W3CDTF">2026-04-01T01:24:26Z</dcterms:created>
  <dcterms:modified xsi:type="dcterms:W3CDTF">2026-04-01T01:24:26Z</dcterms:modified>
</cp:coreProperties>
</file>